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5"/>
  </p:notesMasterIdLst>
  <p:sldIdLst>
    <p:sldId id="256" r:id="rId2"/>
    <p:sldId id="257" r:id="rId3"/>
    <p:sldId id="298" r:id="rId4"/>
    <p:sldId id="288" r:id="rId5"/>
    <p:sldId id="286" r:id="rId6"/>
    <p:sldId id="287" r:id="rId7"/>
    <p:sldId id="290" r:id="rId8"/>
    <p:sldId id="291" r:id="rId9"/>
    <p:sldId id="300" r:id="rId10"/>
    <p:sldId id="294" r:id="rId11"/>
    <p:sldId id="292" r:id="rId12"/>
    <p:sldId id="295" r:id="rId13"/>
    <p:sldId id="299" r:id="rId14"/>
    <p:sldId id="296" r:id="rId15"/>
    <p:sldId id="351" r:id="rId16"/>
    <p:sldId id="301" r:id="rId17"/>
    <p:sldId id="302" r:id="rId18"/>
    <p:sldId id="303" r:id="rId19"/>
    <p:sldId id="304" r:id="rId20"/>
    <p:sldId id="305" r:id="rId21"/>
    <p:sldId id="306" r:id="rId22"/>
    <p:sldId id="307" r:id="rId23"/>
    <p:sldId id="308" r:id="rId24"/>
    <p:sldId id="309" r:id="rId25"/>
    <p:sldId id="310" r:id="rId26"/>
    <p:sldId id="311" r:id="rId27"/>
    <p:sldId id="312" r:id="rId28"/>
    <p:sldId id="313" r:id="rId29"/>
    <p:sldId id="314" r:id="rId30"/>
    <p:sldId id="315" r:id="rId31"/>
    <p:sldId id="316" r:id="rId32"/>
    <p:sldId id="317" r:id="rId33"/>
    <p:sldId id="318" r:id="rId34"/>
    <p:sldId id="319" r:id="rId35"/>
    <p:sldId id="320" r:id="rId36"/>
    <p:sldId id="321" r:id="rId37"/>
    <p:sldId id="322" r:id="rId38"/>
    <p:sldId id="323" r:id="rId39"/>
    <p:sldId id="324" r:id="rId40"/>
    <p:sldId id="325" r:id="rId41"/>
    <p:sldId id="326" r:id="rId42"/>
    <p:sldId id="327" r:id="rId43"/>
    <p:sldId id="328" r:id="rId44"/>
    <p:sldId id="329" r:id="rId45"/>
    <p:sldId id="330" r:id="rId46"/>
    <p:sldId id="331" r:id="rId47"/>
    <p:sldId id="332" r:id="rId48"/>
    <p:sldId id="333" r:id="rId49"/>
    <p:sldId id="334" r:id="rId50"/>
    <p:sldId id="335" r:id="rId51"/>
    <p:sldId id="336" r:id="rId52"/>
    <p:sldId id="337" r:id="rId53"/>
    <p:sldId id="338" r:id="rId5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41"/>
    <a:srgbClr val="F1F1F1"/>
    <a:srgbClr val="ED4022"/>
    <a:srgbClr val="1B2F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1" autoAdjust="0"/>
    <p:restoredTop sz="94660"/>
  </p:normalViewPr>
  <p:slideViewPr>
    <p:cSldViewPr snapToGrid="0" showGuides="1">
      <p:cViewPr varScale="1">
        <p:scale>
          <a:sx n="72" d="100"/>
          <a:sy n="72" d="100"/>
        </p:scale>
        <p:origin x="192" y="116"/>
      </p:cViewPr>
      <p:guideLst>
        <p:guide orient="horz" pos="2160"/>
        <p:guide pos="3840"/>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1.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2.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3.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4.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5.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9EEDEB-74DD-4590-ADB0-3BDFBC7AA6C1}" type="datetimeFigureOut">
              <a:rPr lang="zh-CN" altLang="en-US" smtClean="0"/>
              <a:t>2024/9/10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5043DD-9C8A-432D-8FD9-15B0804A3EB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a:solidFill>
                  <a:schemeClr val="tx1"/>
                </a:solidFill>
                <a:effectLst/>
                <a:latin typeface="微软雅黑" panose="020B0503020204020204" pitchFamily="34" charset="-122"/>
                <a:ea typeface="微软雅黑" panose="020B0503020204020204" pitchFamily="34" charset="-122"/>
                <a:cs typeface="+mn-cs"/>
              </a:rPr>
              <a:t>软件确认</a:t>
            </a:r>
            <a:r>
              <a:rPr lang="en-US" altLang="zh-CN" sz="1200" kern="1200" dirty="0">
                <a:solidFill>
                  <a:schemeClr val="tx1"/>
                </a:solidFill>
                <a:effectLst/>
                <a:latin typeface="微软雅黑" panose="020B0503020204020204" pitchFamily="34" charset="-122"/>
                <a:ea typeface="微软雅黑" panose="020B0503020204020204" pitchFamily="34" charset="-122"/>
                <a:cs typeface="+mn-cs"/>
              </a:rPr>
              <a:t>(Validation)</a:t>
            </a:r>
            <a:r>
              <a:rPr lang="zh-CN" altLang="en-US" sz="1200" kern="1200" dirty="0">
                <a:solidFill>
                  <a:schemeClr val="tx1"/>
                </a:solidFill>
                <a:effectLst/>
                <a:latin typeface="微软雅黑" panose="020B0503020204020204" pitchFamily="34" charset="-122"/>
                <a:ea typeface="微软雅黑" panose="020B0503020204020204" pitchFamily="34" charset="-122"/>
                <a:cs typeface="+mn-cs"/>
              </a:rPr>
              <a:t>指的是在开发过程中或在开发过程结束时评估软件以确定它是否满足指定需求的过程。它更倾向于关注“</a:t>
            </a:r>
            <a:r>
              <a:rPr lang="en-US" altLang="zh-CN" sz="1200" kern="1200" dirty="0">
                <a:solidFill>
                  <a:schemeClr val="tx1"/>
                </a:solidFill>
                <a:effectLst/>
                <a:latin typeface="微软雅黑" panose="020B0503020204020204" pitchFamily="34" charset="-122"/>
                <a:ea typeface="微软雅黑" panose="020B0503020204020204" pitchFamily="34" charset="-122"/>
                <a:cs typeface="+mn-cs"/>
              </a:rPr>
              <a:t>Are we building the right product?”</a:t>
            </a:r>
            <a:r>
              <a:rPr lang="zh-CN" altLang="en-US" sz="1200" kern="1200" dirty="0">
                <a:solidFill>
                  <a:schemeClr val="tx1"/>
                </a:solidFill>
                <a:effectLst/>
                <a:latin typeface="微软雅黑" panose="020B0503020204020204" pitchFamily="34" charset="-122"/>
                <a:ea typeface="微软雅黑" panose="020B0503020204020204" pitchFamily="34" charset="-122"/>
                <a:cs typeface="+mn-cs"/>
              </a:rPr>
              <a:t>，这意味着需要创建一个需求规范，其中包含软件产品的利益相关者的需求和目标，来保证所生产的软件满足客户需求并且解决了相关的问题。</a:t>
            </a:r>
          </a:p>
          <a:p>
            <a:pPr marL="0" marR="0" indent="0" algn="l"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solidFill>
                <a:effectLst/>
                <a:latin typeface="微软雅黑" panose="020B0503020204020204" pitchFamily="34" charset="-122"/>
                <a:ea typeface="微软雅黑" panose="020B0503020204020204" pitchFamily="34" charset="-122"/>
                <a:cs typeface="+mn-cs"/>
              </a:rPr>
              <a:t>软件验证（</a:t>
            </a:r>
            <a:r>
              <a:rPr lang="en-US" altLang="zh-CN" sz="1200" kern="1200" dirty="0">
                <a:solidFill>
                  <a:schemeClr val="tx1"/>
                </a:solidFill>
                <a:effectLst/>
                <a:latin typeface="微软雅黑" panose="020B0503020204020204" pitchFamily="34" charset="-122"/>
                <a:ea typeface="微软雅黑" panose="020B0503020204020204" pitchFamily="34" charset="-122"/>
                <a:cs typeface="+mn-cs"/>
              </a:rPr>
              <a:t>Verification</a:t>
            </a:r>
            <a:r>
              <a:rPr lang="zh-CN" altLang="en-US" sz="1200" kern="1200" dirty="0">
                <a:solidFill>
                  <a:schemeClr val="tx1"/>
                </a:solidFill>
                <a:effectLst/>
                <a:latin typeface="微软雅黑" panose="020B0503020204020204" pitchFamily="34" charset="-122"/>
                <a:ea typeface="微软雅黑" panose="020B0503020204020204" pitchFamily="34" charset="-122"/>
                <a:cs typeface="+mn-cs"/>
              </a:rPr>
              <a:t>）指的是评估软件以确定给定开发阶段的产品是否满足该阶段开始时所规定的条件的过程。，它倾向于关注“</a:t>
            </a:r>
            <a:r>
              <a:rPr lang="en-US" altLang="zh-CN" sz="1200" kern="1200" dirty="0">
                <a:solidFill>
                  <a:schemeClr val="tx1"/>
                </a:solidFill>
                <a:effectLst/>
                <a:latin typeface="微软雅黑" panose="020B0503020204020204" pitchFamily="34" charset="-122"/>
                <a:ea typeface="微软雅黑" panose="020B0503020204020204" pitchFamily="34" charset="-122"/>
                <a:cs typeface="+mn-cs"/>
              </a:rPr>
              <a:t>Are we building the product right</a:t>
            </a:r>
            <a:r>
              <a:rPr lang="zh-CN" altLang="en-US" sz="1200" kern="1200" dirty="0">
                <a:solidFill>
                  <a:schemeClr val="tx1"/>
                </a:solidFill>
                <a:effectLst/>
                <a:latin typeface="微软雅黑" panose="020B0503020204020204" pitchFamily="34" charset="-122"/>
                <a:ea typeface="微软雅黑" panose="020B0503020204020204" pitchFamily="34" charset="-122"/>
                <a:cs typeface="+mn-cs"/>
              </a:rPr>
              <a:t>？”，即检验软件在其开发生命周期过程内是否都走在正确的道路上，最终软件是否正确实现了产品规格说明书所定义的系统功能和特性。</a:t>
            </a:r>
          </a:p>
        </p:txBody>
      </p:sp>
      <p:sp>
        <p:nvSpPr>
          <p:cNvPr id="4" name="灯片编号占位符 3"/>
          <p:cNvSpPr>
            <a:spLocks noGrp="1"/>
          </p:cNvSpPr>
          <p:nvPr>
            <p:ph type="sldNum" sz="quarter" idx="10"/>
          </p:nvPr>
        </p:nvSpPr>
        <p:spPr/>
        <p:txBody>
          <a:bodyPr/>
          <a:lstStyle/>
          <a:p>
            <a:fld id="{F93199CD-3E1B-4AE6-990F-76F925F5EA9F}" type="slidenum">
              <a:rPr lang="en-US" altLang="zh-CN" smtClean="0"/>
              <a:t>9</a:t>
            </a:fld>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0BAE56-5081-45C8-9882-C35F39B69EBE}"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0BAE56-5081-45C8-9882-C35F39B69EBE}"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0BAE56-5081-45C8-9882-C35F39B69EBE}"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C0BAE56-5081-45C8-9882-C35F39B69EBE}" type="slidenum">
              <a:rPr lang="zh-CN" altLang="en-US" smtClean="0"/>
              <a:t>‹#›</a:t>
            </a:fld>
            <a:endParaRPr lang="zh-CN" altLang="en-US"/>
          </a:p>
        </p:txBody>
      </p:sp>
      <p:sp>
        <p:nvSpPr>
          <p:cNvPr id="7" name="矩形 6"/>
          <p:cNvSpPr/>
          <p:nvPr userDrawn="1"/>
        </p:nvSpPr>
        <p:spPr>
          <a:xfrm>
            <a:off x="8325228" y="6545425"/>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模板下载：</a:t>
            </a:r>
            <a:r>
              <a:rPr kumimoji="0" lang="en-US" altLang="zh-CN" sz="100" b="0" i="0" u="none" strike="noStrike" kern="0" cap="none" spc="0" normalizeH="0" baseline="0" noProof="0" dirty="0">
                <a:ln>
                  <a:noFill/>
                </a:ln>
                <a:solidFill>
                  <a:prstClr val="white"/>
                </a:solidFill>
                <a:effectLst/>
                <a:uLnTx/>
                <a:uFillTx/>
              </a:rPr>
              <a:t>www.1ppt.com/moban/     </a:t>
            </a:r>
            <a:r>
              <a:rPr kumimoji="0" lang="zh-CN" altLang="en-US" sz="100" b="0" i="0" u="none" strike="noStrike" kern="0" cap="none" spc="0" normalizeH="0" baseline="0" noProof="0" dirty="0">
                <a:ln>
                  <a:noFill/>
                </a:ln>
                <a:solidFill>
                  <a:prstClr val="white"/>
                </a:solidFill>
                <a:effectLst/>
                <a:uLnTx/>
                <a:uFillTx/>
              </a:rPr>
              <a:t>行业</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节日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www.1ppt.com/jieri/           PPT</a:t>
            </a:r>
            <a:r>
              <a:rPr kumimoji="0" lang="zh-CN" altLang="en-US" sz="100" b="0" i="0" u="none" strike="noStrike" kern="0" cap="none" spc="0" normalizeH="0" baseline="0" noProof="0" dirty="0">
                <a:ln>
                  <a:noFill/>
                </a:ln>
                <a:solidFill>
                  <a:prstClr val="white"/>
                </a:solidFill>
                <a:effectLst/>
                <a:uLnTx/>
                <a:uFillTx/>
              </a:rPr>
              <a:t>素材下载：</a:t>
            </a:r>
            <a:r>
              <a:rPr kumimoji="0" lang="en-US" altLang="zh-CN" sz="100" b="0" i="0" u="none" strike="noStrike" kern="0" cap="none" spc="0" normalizeH="0" baseline="0" noProof="0" dirty="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背景图片：</a:t>
            </a:r>
            <a:r>
              <a:rPr kumimoji="0" lang="en-US" altLang="zh-CN" sz="100" b="0" i="0" u="none" strike="noStrike" kern="0" cap="none" spc="0" normalizeH="0" baseline="0" noProof="0" dirty="0">
                <a:ln>
                  <a:noFill/>
                </a:ln>
                <a:solidFill>
                  <a:prstClr val="white"/>
                </a:solidFill>
                <a:effectLst/>
                <a:uLnTx/>
                <a:uFillTx/>
              </a:rPr>
              <a:t>www.1ppt.com/beijing/      PPT</a:t>
            </a:r>
            <a:r>
              <a:rPr kumimoji="0" lang="zh-CN" altLang="en-US" sz="100" b="0" i="0" u="none" strike="noStrike" kern="0" cap="none" spc="0" normalizeH="0" baseline="0" noProof="0" dirty="0">
                <a:ln>
                  <a:noFill/>
                </a:ln>
                <a:solidFill>
                  <a:prstClr val="white"/>
                </a:solidFill>
                <a:effectLst/>
                <a:uLnTx/>
                <a:uFillTx/>
              </a:rPr>
              <a:t>图表下载：</a:t>
            </a:r>
            <a:r>
              <a:rPr kumimoji="0" lang="en-US" altLang="zh-CN" sz="100" b="0" i="0" u="none" strike="noStrike" kern="0" cap="none" spc="0" normalizeH="0" baseline="0" noProof="0" dirty="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优秀</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下载：</a:t>
            </a:r>
            <a:r>
              <a:rPr kumimoji="0" lang="en-US" altLang="zh-CN" sz="100" b="0" i="0" u="none" strike="noStrike" kern="0" cap="none" spc="0" normalizeH="0" baseline="0" noProof="0" dirty="0">
                <a:ln>
                  <a:noFill/>
                </a:ln>
                <a:solidFill>
                  <a:prstClr val="white"/>
                </a:solidFill>
                <a:effectLst/>
                <a:uLnTx/>
                <a:uFillTx/>
              </a:rPr>
              <a:t>www.1ppt.com/xiazai/        PPT</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rPr>
              <a:t>Word</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www.1ppt.com/word/              Excel</a:t>
            </a:r>
            <a:r>
              <a:rPr kumimoji="0" lang="zh-CN" altLang="en-US" sz="100" b="0" i="0" u="none" strike="noStrike" kern="0" cap="none" spc="0" normalizeH="0" baseline="0" noProof="0" dirty="0">
                <a:ln>
                  <a:noFill/>
                </a:ln>
                <a:solidFill>
                  <a:prstClr val="white"/>
                </a:solidFill>
                <a:effectLst/>
                <a:uLnTx/>
                <a:uFillTx/>
              </a:rPr>
              <a:t>教程：</a:t>
            </a:r>
            <a:r>
              <a:rPr kumimoji="0" lang="en-US" altLang="zh-CN" sz="100" b="0" i="0" u="none" strike="noStrike" kern="0" cap="none" spc="0" normalizeH="0" baseline="0" noProof="0" dirty="0">
                <a:ln>
                  <a:noFill/>
                </a:ln>
                <a:solidFill>
                  <a:prstClr val="white"/>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资料下载：</a:t>
            </a:r>
            <a:r>
              <a:rPr kumimoji="0" lang="en-US" altLang="zh-CN" sz="100" b="0" i="0" u="none" strike="noStrike" kern="0" cap="none" spc="0" normalizeH="0" baseline="0" noProof="0" dirty="0">
                <a:ln>
                  <a:noFill/>
                </a:ln>
                <a:solidFill>
                  <a:prstClr val="white"/>
                </a:solidFill>
                <a:effectLst/>
                <a:uLnTx/>
                <a:uFillTx/>
              </a:rPr>
              <a:t>www.1ppt.com/ziliao/                PPT</a:t>
            </a:r>
            <a:r>
              <a:rPr kumimoji="0" lang="zh-CN" altLang="en-US" sz="100" b="0" i="0" u="none" strike="noStrike" kern="0" cap="none" spc="0" normalizeH="0" baseline="0" noProof="0" dirty="0">
                <a:ln>
                  <a:noFill/>
                </a:ln>
                <a:solidFill>
                  <a:prstClr val="white"/>
                </a:solidFill>
                <a:effectLst/>
                <a:uLnTx/>
                <a:uFillTx/>
              </a:rPr>
              <a:t>课件下载：</a:t>
            </a:r>
            <a:r>
              <a:rPr kumimoji="0" lang="en-US" altLang="zh-CN" sz="100" b="0" i="0" u="none" strike="noStrike" kern="0" cap="none" spc="0" normalizeH="0" baseline="0" noProof="0" dirty="0">
                <a:ln>
                  <a:noFill/>
                </a:ln>
                <a:solidFill>
                  <a:prstClr val="white"/>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范文下载：</a:t>
            </a:r>
            <a:r>
              <a:rPr kumimoji="0" lang="en-US" altLang="zh-CN" sz="100" b="0" i="0" u="none" strike="noStrike" kern="0" cap="none" spc="0" normalizeH="0" baseline="0" noProof="0" dirty="0">
                <a:ln>
                  <a:noFill/>
                </a:ln>
                <a:solidFill>
                  <a:prstClr val="white"/>
                </a:solidFill>
                <a:effectLst/>
                <a:uLnTx/>
                <a:uFillTx/>
              </a:rPr>
              <a:t>www.1ppt.com/fanwen/             </a:t>
            </a:r>
            <a:r>
              <a:rPr kumimoji="0" lang="zh-CN" altLang="en-US" sz="100" b="0" i="0" u="none" strike="noStrike" kern="0" cap="none" spc="0" normalizeH="0" baseline="0" noProof="0" dirty="0">
                <a:ln>
                  <a:noFill/>
                </a:ln>
                <a:solidFill>
                  <a:prstClr val="white"/>
                </a:solidFill>
                <a:effectLst/>
                <a:uLnTx/>
                <a:uFillTx/>
              </a:rPr>
              <a:t>试卷下载：</a:t>
            </a:r>
            <a:r>
              <a:rPr kumimoji="0" lang="en-US" altLang="zh-CN" sz="100" b="0" i="0" u="none" strike="noStrike" kern="0" cap="none" spc="0" normalizeH="0" baseline="0" noProof="0" dirty="0">
                <a:ln>
                  <a:noFill/>
                </a:ln>
                <a:solidFill>
                  <a:prstClr val="white"/>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教案下载：</a:t>
            </a:r>
            <a:r>
              <a:rPr kumimoji="0" lang="en-US" altLang="zh-CN" sz="100" b="0" i="0" u="none" strike="noStrike" kern="0" cap="none" spc="0" normalizeH="0" baseline="0" noProof="0" dirty="0">
                <a:ln>
                  <a:noFill/>
                </a:ln>
                <a:solidFill>
                  <a:prstClr val="white"/>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prstClr val="white"/>
                </a:solidFill>
                <a:effectLst/>
                <a:uLnTx/>
                <a:uFillTx/>
              </a:rPr>
              <a:t>字体下载：</a:t>
            </a:r>
            <a:r>
              <a:rPr kumimoji="0" lang="en-US" altLang="zh-CN" sz="100" b="0" i="0" u="none" strike="noStrike" kern="0" cap="none" spc="0" normalizeH="0" baseline="0" noProof="0" dirty="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prstClr val="white"/>
                </a:solidFill>
                <a:effectLst/>
                <a:uLnTx/>
                <a:uFillTx/>
              </a:rPr>
              <a:t> </a:t>
            </a:r>
            <a:endParaRPr kumimoji="0" lang="zh-CN" altLang="en-US" sz="100" b="0" i="0" u="none" strike="noStrike" kern="0" cap="none" spc="0" normalizeH="0" baseline="0" noProof="0" dirty="0">
              <a:ln>
                <a:noFill/>
              </a:ln>
              <a:solidFill>
                <a:prstClr val="white"/>
              </a:solidFill>
              <a:effectLst/>
              <a:uLnTx/>
              <a:uFillTx/>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0BAE56-5081-45C8-9882-C35F39B69EBE}"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0BAE56-5081-45C8-9882-C35F39B69EB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C0BAE56-5081-45C8-9882-C35F39B69EB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C0BAE56-5081-45C8-9882-C35F39B69EB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C0BAE56-5081-45C8-9882-C35F39B69EBE}"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C0BAE56-5081-45C8-9882-C35F39B69EBE}"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C0BAE56-5081-45C8-9882-C35F39B69EBE}"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98485DF-3FAB-45E9-A642-7745AB3E3AFD}" type="datetimeFigureOut">
              <a:rPr lang="zh-CN" altLang="en-US" smtClean="0"/>
              <a:t>2024/9/10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C0BAE56-5081-45C8-9882-C35F39B69EB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8485DF-3FAB-45E9-A642-7745AB3E3AFD}" type="datetimeFigureOut">
              <a:rPr lang="zh-CN" altLang="en-US" smtClean="0"/>
              <a:t>2024/9/10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0BAE56-5081-45C8-9882-C35F39B69EB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9"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7.xml"/><Relationship Id="rId1" Type="http://schemas.openxmlformats.org/officeDocument/2006/relationships/vmlDrawing" Target="../drawings/vmlDrawing2.v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image" Target="../media/image22.png"/></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7.xml"/><Relationship Id="rId1" Type="http://schemas.openxmlformats.org/officeDocument/2006/relationships/vmlDrawing" Target="../drawings/vmlDrawing4.vml"/><Relationship Id="rId4" Type="http://schemas.openxmlformats.org/officeDocument/2006/relationships/image" Target="../media/image2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7.xml"/><Relationship Id="rId1" Type="http://schemas.openxmlformats.org/officeDocument/2006/relationships/vmlDrawing" Target="../drawings/vmlDrawing5.vml"/><Relationship Id="rId4" Type="http://schemas.openxmlformats.org/officeDocument/2006/relationships/image" Target="../media/image2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7.xml"/><Relationship Id="rId1" Type="http://schemas.openxmlformats.org/officeDocument/2006/relationships/vmlDrawing" Target="../drawings/vmlDrawing6.vml"/><Relationship Id="rId4" Type="http://schemas.openxmlformats.org/officeDocument/2006/relationships/image" Target="../media/image2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image" Target="../media/image7.png"/><Relationship Id="rId7"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5" name="文本框 4"/>
          <p:cNvSpPr txBox="1"/>
          <p:nvPr/>
        </p:nvSpPr>
        <p:spPr>
          <a:xfrm>
            <a:off x="667520" y="2026476"/>
            <a:ext cx="5781308" cy="1754326"/>
          </a:xfrm>
          <a:prstGeom prst="rect">
            <a:avLst/>
          </a:prstGeom>
          <a:noFill/>
        </p:spPr>
        <p:txBody>
          <a:bodyPr wrap="square" rtlCol="0">
            <a:spAutoFit/>
          </a:bodyPr>
          <a:lstStyle/>
          <a:p>
            <a:r>
              <a:rPr lang="en-US" altLang="zh-CN" sz="7200" dirty="0">
                <a:solidFill>
                  <a:srgbClr val="002B41"/>
                </a:solidFill>
                <a:latin typeface="Impact" panose="020B0806030902050204" pitchFamily="34" charset="0"/>
                <a:ea typeface="微软雅黑" panose="020B0503020204020204" pitchFamily="34" charset="-122"/>
              </a:rPr>
              <a:t>V &amp; V</a:t>
            </a:r>
          </a:p>
          <a:p>
            <a:r>
              <a:rPr lang="en-US" altLang="zh-CN" sz="3600" dirty="0">
                <a:solidFill>
                  <a:srgbClr val="002B41"/>
                </a:solidFill>
                <a:latin typeface="微软雅黑" panose="020B0503020204020204" pitchFamily="34" charset="-122"/>
                <a:ea typeface="微软雅黑" panose="020B0503020204020204" pitchFamily="34" charset="-122"/>
              </a:rPr>
              <a:t>(Verification &amp; Validation)</a:t>
            </a:r>
          </a:p>
        </p:txBody>
      </p:sp>
      <p:sp>
        <p:nvSpPr>
          <p:cNvPr id="8" name="PA_Line 15"/>
          <p:cNvSpPr>
            <a:spLocks noChangeShapeType="1"/>
          </p:cNvSpPr>
          <p:nvPr>
            <p:custDataLst>
              <p:tags r:id="rId1"/>
            </p:custDataLst>
          </p:nvPr>
        </p:nvSpPr>
        <p:spPr bwMode="auto">
          <a:xfrm flipV="1">
            <a:off x="3459637" y="0"/>
            <a:ext cx="7651028" cy="6860440"/>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 name="PA_Line 16"/>
          <p:cNvSpPr>
            <a:spLocks noChangeShapeType="1"/>
          </p:cNvSpPr>
          <p:nvPr>
            <p:custDataLst>
              <p:tags r:id="rId2"/>
            </p:custDataLst>
          </p:nvPr>
        </p:nvSpPr>
        <p:spPr bwMode="auto">
          <a:xfrm>
            <a:off x="8045145" y="-179684"/>
            <a:ext cx="4011737" cy="7040124"/>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 name="PA_Line 17"/>
          <p:cNvSpPr>
            <a:spLocks noChangeShapeType="1"/>
          </p:cNvSpPr>
          <p:nvPr>
            <p:custDataLst>
              <p:tags r:id="rId3"/>
            </p:custDataLst>
          </p:nvPr>
        </p:nvSpPr>
        <p:spPr bwMode="auto">
          <a:xfrm>
            <a:off x="1517715" y="-37707"/>
            <a:ext cx="10674284" cy="4949588"/>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 name="PA_Line 18"/>
          <p:cNvSpPr>
            <a:spLocks noChangeShapeType="1"/>
          </p:cNvSpPr>
          <p:nvPr>
            <p:custDataLst>
              <p:tags r:id="rId4"/>
            </p:custDataLst>
          </p:nvPr>
        </p:nvSpPr>
        <p:spPr bwMode="auto">
          <a:xfrm flipV="1">
            <a:off x="9747262" y="-179684"/>
            <a:ext cx="1891058" cy="7033554"/>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 name="PA_椭圆 19"/>
          <p:cNvSpPr>
            <a:spLocks noChangeArrowheads="1"/>
          </p:cNvSpPr>
          <p:nvPr>
            <p:custDataLst>
              <p:tags r:id="rId5"/>
            </p:custDataLst>
          </p:nvPr>
        </p:nvSpPr>
        <p:spPr bwMode="auto">
          <a:xfrm>
            <a:off x="9105344" y="1710670"/>
            <a:ext cx="100222" cy="100222"/>
          </a:xfrm>
          <a:prstGeom prst="ellipse">
            <a:avLst/>
          </a:prstGeom>
          <a:solidFill>
            <a:srgbClr val="002B41"/>
          </a:solidFill>
          <a:ln>
            <a:noFill/>
          </a:ln>
        </p:spPr>
        <p:txBody>
          <a:bodyPr vert="horz" wrap="square" lIns="91440" tIns="45720" rIns="91440" bIns="45720" numCol="1" anchor="t" anchorCtr="0" compatLnSpc="1"/>
          <a:lstStyle/>
          <a:p>
            <a:endParaRPr lang="zh-CN" altLang="en-US"/>
          </a:p>
        </p:txBody>
      </p:sp>
      <p:sp>
        <p:nvSpPr>
          <p:cNvPr id="13" name="PA_椭圆 20"/>
          <p:cNvSpPr>
            <a:spLocks noChangeArrowheads="1"/>
          </p:cNvSpPr>
          <p:nvPr>
            <p:custDataLst>
              <p:tags r:id="rId6"/>
            </p:custDataLst>
          </p:nvPr>
        </p:nvSpPr>
        <p:spPr bwMode="auto">
          <a:xfrm>
            <a:off x="10435706" y="4050757"/>
            <a:ext cx="100222" cy="100222"/>
          </a:xfrm>
          <a:prstGeom prst="ellipse">
            <a:avLst/>
          </a:prstGeom>
          <a:solidFill>
            <a:srgbClr val="002B41"/>
          </a:solidFill>
          <a:ln>
            <a:noFill/>
          </a:ln>
        </p:spPr>
        <p:txBody>
          <a:bodyPr vert="horz" wrap="square" lIns="91440" tIns="45720" rIns="91440" bIns="45720" numCol="1" anchor="t" anchorCtr="0" compatLnSpc="1"/>
          <a:lstStyle/>
          <a:p>
            <a:endParaRPr lang="zh-CN" altLang="en-US"/>
          </a:p>
        </p:txBody>
      </p:sp>
      <p:sp>
        <p:nvSpPr>
          <p:cNvPr id="14" name="PA_任意多边形 5"/>
          <p:cNvSpPr/>
          <p:nvPr>
            <p:custDataLst>
              <p:tags r:id="rId7"/>
            </p:custDataLst>
          </p:nvPr>
        </p:nvSpPr>
        <p:spPr bwMode="auto">
          <a:xfrm>
            <a:off x="9257122" y="0"/>
            <a:ext cx="2926691" cy="4911881"/>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rgbClr val="00183C"/>
              </a:solidFill>
              <a:latin typeface="Calibri" panose="020F0502020204030204" pitchFamily="34" charset="0"/>
              <a:ea typeface="宋体" panose="02010600030101010101" pitchFamily="2" charset="-122"/>
            </a:endParaRPr>
          </a:p>
        </p:txBody>
      </p:sp>
      <p:sp>
        <p:nvSpPr>
          <p:cNvPr id="15" name="PA_椭圆 19"/>
          <p:cNvSpPr>
            <a:spLocks noChangeArrowheads="1"/>
          </p:cNvSpPr>
          <p:nvPr>
            <p:custDataLst>
              <p:tags r:id="rId8"/>
            </p:custDataLst>
          </p:nvPr>
        </p:nvSpPr>
        <p:spPr bwMode="auto">
          <a:xfrm>
            <a:off x="7847630" y="2860740"/>
            <a:ext cx="100222" cy="100222"/>
          </a:xfrm>
          <a:prstGeom prst="ellipse">
            <a:avLst/>
          </a:prstGeom>
          <a:solidFill>
            <a:srgbClr val="002B41"/>
          </a:solidFill>
          <a:ln>
            <a:noFill/>
          </a:ln>
        </p:spPr>
        <p:txBody>
          <a:bodyPr vert="horz" wrap="square" lIns="91440" tIns="45720" rIns="91440" bIns="45720" numCol="1" anchor="t" anchorCtr="0" compatLnSpc="1"/>
          <a:lstStyle/>
          <a:p>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6"/>
          <p:cNvSpPr txBox="1"/>
          <p:nvPr/>
        </p:nvSpPr>
        <p:spPr>
          <a:xfrm>
            <a:off x="443585" y="173615"/>
            <a:ext cx="2549096" cy="400110"/>
          </a:xfrm>
          <a:prstGeom prst="rect">
            <a:avLst/>
          </a:prstGeom>
          <a:noFill/>
        </p:spPr>
        <p:txBody>
          <a:bodyPr wrap="none" rtlCol="0">
            <a:spAutoFit/>
          </a:bodyPr>
          <a:lstStyle/>
          <a:p>
            <a:r>
              <a:rPr lang="zh-CN" altLang="en-US" sz="2000" dirty="0">
                <a:solidFill>
                  <a:srgbClr val="002B41"/>
                </a:solidFill>
                <a:latin typeface="微软雅黑" panose="020B0503020204020204" pitchFamily="34" charset="-122"/>
                <a:ea typeface="微软雅黑" panose="020B0503020204020204" pitchFamily="34" charset="-122"/>
              </a:rPr>
              <a:t>为什么</a:t>
            </a:r>
            <a:r>
              <a:rPr lang="en-US" altLang="zh-CN" sz="2000" dirty="0">
                <a:solidFill>
                  <a:srgbClr val="002B41"/>
                </a:solidFill>
                <a:latin typeface="微软雅黑" panose="020B0503020204020204" pitchFamily="34" charset="-122"/>
                <a:ea typeface="微软雅黑" panose="020B0503020204020204" pitchFamily="34" charset="-122"/>
              </a:rPr>
              <a:t>V&amp;V</a:t>
            </a:r>
            <a:r>
              <a:rPr lang="zh-CN" altLang="en-US" sz="2000" dirty="0">
                <a:solidFill>
                  <a:srgbClr val="002B41"/>
                </a:solidFill>
                <a:latin typeface="微软雅黑" panose="020B0503020204020204" pitchFamily="34" charset="-122"/>
                <a:ea typeface="微软雅黑" panose="020B0503020204020204" pitchFamily="34" charset="-122"/>
              </a:rPr>
              <a:t>是重要的</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15" name="文本框 14"/>
          <p:cNvSpPr txBox="1"/>
          <p:nvPr/>
        </p:nvSpPr>
        <p:spPr>
          <a:xfrm>
            <a:off x="6942896" y="2339554"/>
            <a:ext cx="4350636" cy="625171"/>
          </a:xfrm>
          <a:prstGeom prst="rect">
            <a:avLst/>
          </a:prstGeom>
          <a:noFill/>
        </p:spPr>
        <p:txBody>
          <a:bodyPr wrap="square" rtlCol="0">
            <a:spAutoFit/>
          </a:bodyPr>
          <a:lstStyle/>
          <a:p>
            <a:pPr marL="285750" indent="-285750">
              <a:lnSpc>
                <a:spcPct val="130000"/>
              </a:lnSpc>
              <a:buFont typeface="Wingdings" panose="05000000000000000000" pitchFamily="2" charset="2"/>
              <a:buChar char="l"/>
            </a:pPr>
            <a:r>
              <a:rPr lang="zh-CN" altLang="en-US" sz="1400" dirty="0">
                <a:solidFill>
                  <a:srgbClr val="002B41"/>
                </a:solidFill>
                <a:latin typeface="微软雅黑" panose="020B0503020204020204" pitchFamily="34" charset="-122"/>
                <a:ea typeface="微软雅黑" panose="020B0503020204020204" pitchFamily="34" charset="-122"/>
              </a:rPr>
              <a:t>在很多时候，一个工程可以通过全部的验证阶段，但无法通过确认阶段。</a:t>
            </a:r>
          </a:p>
        </p:txBody>
      </p:sp>
      <p:sp>
        <p:nvSpPr>
          <p:cNvPr id="16" name="TextBox 76"/>
          <p:cNvSpPr txBox="1"/>
          <p:nvPr/>
        </p:nvSpPr>
        <p:spPr>
          <a:xfrm>
            <a:off x="7169646" y="1540171"/>
            <a:ext cx="4123885" cy="523220"/>
          </a:xfrm>
          <a:prstGeom prst="rect">
            <a:avLst/>
          </a:prstGeom>
          <a:noFill/>
        </p:spPr>
        <p:txBody>
          <a:bodyPr wrap="square" rtlCol="0">
            <a:spAutoFit/>
          </a:bodyPr>
          <a:lstStyle/>
          <a:p>
            <a:r>
              <a:rPr lang="zh-CN" altLang="en-US" sz="2800" dirty="0">
                <a:solidFill>
                  <a:srgbClr val="002B41"/>
                </a:solidFill>
                <a:latin typeface="微软雅黑" panose="020B0503020204020204" pitchFamily="34" charset="-122"/>
                <a:ea typeface="微软雅黑" panose="020B0503020204020204" pitchFamily="34" charset="-122"/>
              </a:rPr>
              <a:t>很难描述用户的真实需求</a:t>
            </a:r>
          </a:p>
        </p:txBody>
      </p:sp>
      <p:pic>
        <p:nvPicPr>
          <p:cNvPr id="18" name="图片 17"/>
          <p:cNvPicPr>
            <a:picLocks noChangeAspect="1"/>
          </p:cNvPicPr>
          <p:nvPr/>
        </p:nvPicPr>
        <p:blipFill>
          <a:blip r:embed="rId2"/>
          <a:stretch>
            <a:fillRect/>
          </a:stretch>
        </p:blipFill>
        <p:spPr>
          <a:xfrm>
            <a:off x="664234" y="1300048"/>
            <a:ext cx="6081622" cy="4541831"/>
          </a:xfrm>
          <a:prstGeom prst="rect">
            <a:avLst/>
          </a:prstGeom>
        </p:spPr>
      </p:pic>
      <p:sp>
        <p:nvSpPr>
          <p:cNvPr id="7" name="文本框 6"/>
          <p:cNvSpPr txBox="1"/>
          <p:nvPr/>
        </p:nvSpPr>
        <p:spPr>
          <a:xfrm>
            <a:off x="6942896" y="2888769"/>
            <a:ext cx="4350636" cy="905248"/>
          </a:xfrm>
          <a:prstGeom prst="rect">
            <a:avLst/>
          </a:prstGeom>
          <a:noFill/>
        </p:spPr>
        <p:txBody>
          <a:bodyPr wrap="square" rtlCol="0">
            <a:spAutoFit/>
          </a:bodyPr>
          <a:lstStyle/>
          <a:p>
            <a:pPr>
              <a:lnSpc>
                <a:spcPct val="130000"/>
              </a:lnSpc>
            </a:pPr>
            <a:endParaRPr lang="en-US" altLang="zh-CN" sz="1400" dirty="0">
              <a:solidFill>
                <a:srgbClr val="002B41"/>
              </a:solidFill>
              <a:latin typeface="微软雅黑" panose="020B0503020204020204" pitchFamily="34" charset="-122"/>
              <a:ea typeface="微软雅黑" panose="020B0503020204020204" pitchFamily="34" charset="-122"/>
            </a:endParaRPr>
          </a:p>
          <a:p>
            <a:pPr marL="285750" indent="-285750">
              <a:lnSpc>
                <a:spcPct val="130000"/>
              </a:lnSpc>
              <a:buFont typeface="Wingdings" panose="05000000000000000000" pitchFamily="2" charset="2"/>
              <a:buChar char="l"/>
            </a:pPr>
            <a:r>
              <a:rPr lang="zh-CN" altLang="en-US" sz="1400" dirty="0">
                <a:solidFill>
                  <a:srgbClr val="002B41"/>
                </a:solidFill>
                <a:latin typeface="微软雅黑" panose="020B0503020204020204" pitchFamily="34" charset="-122"/>
                <a:ea typeface="微软雅黑" panose="020B0503020204020204" pitchFamily="34" charset="-122"/>
              </a:rPr>
              <a:t>这是因为即使一项工程是完全依照设计和要求完成的，它也不一定能够满足用户的真实需求。</a:t>
            </a:r>
          </a:p>
        </p:txBody>
      </p:sp>
      <p:sp>
        <p:nvSpPr>
          <p:cNvPr id="9" name="文本框 8"/>
          <p:cNvSpPr txBox="1"/>
          <p:nvPr/>
        </p:nvSpPr>
        <p:spPr>
          <a:xfrm>
            <a:off x="6942896" y="3736912"/>
            <a:ext cx="4350636" cy="1212640"/>
          </a:xfrm>
          <a:prstGeom prst="rect">
            <a:avLst/>
          </a:prstGeom>
          <a:noFill/>
        </p:spPr>
        <p:txBody>
          <a:bodyPr wrap="square" rtlCol="0">
            <a:spAutoFit/>
          </a:bodyPr>
          <a:lstStyle/>
          <a:p>
            <a:pPr marL="285750" indent="-285750">
              <a:lnSpc>
                <a:spcPct val="130000"/>
              </a:lnSpc>
              <a:buFont typeface="Wingdings" panose="05000000000000000000" pitchFamily="2" charset="2"/>
              <a:buChar char="l"/>
            </a:pPr>
            <a:endParaRPr lang="en-US" altLang="zh-CN" sz="1400" dirty="0">
              <a:solidFill>
                <a:srgbClr val="002B41"/>
              </a:solidFill>
              <a:latin typeface="微软雅黑" panose="020B0503020204020204" pitchFamily="34" charset="-122"/>
              <a:ea typeface="微软雅黑" panose="020B0503020204020204" pitchFamily="34" charset="-122"/>
            </a:endParaRPr>
          </a:p>
          <a:p>
            <a:pPr marL="285750" indent="-285750">
              <a:lnSpc>
                <a:spcPct val="130000"/>
              </a:lnSpc>
              <a:buFont typeface="Wingdings" panose="05000000000000000000" pitchFamily="2" charset="2"/>
              <a:buChar char="l"/>
            </a:pPr>
            <a:r>
              <a:rPr lang="zh-CN" altLang="en-US" sz="1400" dirty="0">
                <a:solidFill>
                  <a:srgbClr val="002B41"/>
                </a:solidFill>
                <a:latin typeface="微软雅黑" panose="020B0503020204020204" pitchFamily="34" charset="-122"/>
                <a:ea typeface="微软雅黑" panose="020B0503020204020204" pitchFamily="34" charset="-122"/>
              </a:rPr>
              <a:t>客户、产品经理、系统分析师不清楚的描述，传递过程中出现的信息偏差都有可能导致我们得不到用户的真实需求。</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ppt_x"/>
                                          </p:val>
                                        </p:tav>
                                        <p:tav tm="100000">
                                          <p:val>
                                            <p:strVal val="#ppt_x"/>
                                          </p:val>
                                        </p:tav>
                                      </p:tavLst>
                                    </p:anim>
                                    <p:anim calcmode="lin" valueType="num">
                                      <p:cBhvr additive="base">
                                        <p:cTn id="1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7"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6"/>
          <p:cNvSpPr txBox="1"/>
          <p:nvPr/>
        </p:nvSpPr>
        <p:spPr>
          <a:xfrm>
            <a:off x="443585" y="173615"/>
            <a:ext cx="2036135" cy="400110"/>
          </a:xfrm>
          <a:prstGeom prst="rect">
            <a:avLst/>
          </a:prstGeom>
          <a:noFill/>
        </p:spPr>
        <p:txBody>
          <a:bodyPr wrap="none" rtlCol="0">
            <a:spAutoFit/>
          </a:bodyPr>
          <a:lstStyle/>
          <a:p>
            <a:r>
              <a:rPr lang="en-US" altLang="zh-CN" sz="2000" dirty="0">
                <a:solidFill>
                  <a:srgbClr val="002B41"/>
                </a:solidFill>
                <a:latin typeface="微软雅黑" panose="020B0503020204020204" pitchFamily="34" charset="-122"/>
                <a:ea typeface="微软雅黑" panose="020B0503020204020204" pitchFamily="34" charset="-122"/>
              </a:rPr>
              <a:t>V&amp;V</a:t>
            </a:r>
            <a:r>
              <a:rPr lang="zh-CN" altLang="en-US" sz="2000" dirty="0">
                <a:solidFill>
                  <a:srgbClr val="002B41"/>
                </a:solidFill>
                <a:latin typeface="微软雅黑" panose="020B0503020204020204" pitchFamily="34" charset="-122"/>
                <a:ea typeface="微软雅黑" panose="020B0503020204020204" pitchFamily="34" charset="-122"/>
              </a:rPr>
              <a:t>的具体区别</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26" name="Freeform 7"/>
          <p:cNvSpPr/>
          <p:nvPr/>
        </p:nvSpPr>
        <p:spPr bwMode="auto">
          <a:xfrm rot="16200000">
            <a:off x="5641574" y="2813571"/>
            <a:ext cx="1138016" cy="1486068"/>
          </a:xfrm>
          <a:custGeom>
            <a:avLst/>
            <a:gdLst>
              <a:gd name="T0" fmla="*/ 0 w 309"/>
              <a:gd name="T1" fmla="*/ 402 h 403"/>
              <a:gd name="T2" fmla="*/ 35 w 309"/>
              <a:gd name="T3" fmla="*/ 344 h 403"/>
              <a:gd name="T4" fmla="*/ 167 w 309"/>
              <a:gd name="T5" fmla="*/ 36 h 403"/>
              <a:gd name="T6" fmla="*/ 196 w 309"/>
              <a:gd name="T7" fmla="*/ 4 h 403"/>
              <a:gd name="T8" fmla="*/ 226 w 309"/>
              <a:gd name="T9" fmla="*/ 38 h 403"/>
              <a:gd name="T10" fmla="*/ 305 w 309"/>
              <a:gd name="T11" fmla="*/ 227 h 403"/>
              <a:gd name="T12" fmla="*/ 305 w 309"/>
              <a:gd name="T13" fmla="*/ 261 h 403"/>
              <a:gd name="T14" fmla="*/ 261 w 309"/>
              <a:gd name="T15" fmla="*/ 359 h 403"/>
              <a:gd name="T16" fmla="*/ 194 w 309"/>
              <a:gd name="T17" fmla="*/ 402 h 403"/>
              <a:gd name="T18" fmla="*/ 0 w 309"/>
              <a:gd name="T19" fmla="*/ 402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9" h="403">
                <a:moveTo>
                  <a:pt x="0" y="402"/>
                </a:moveTo>
                <a:cubicBezTo>
                  <a:pt x="12" y="382"/>
                  <a:pt x="26" y="364"/>
                  <a:pt x="35" y="344"/>
                </a:cubicBezTo>
                <a:cubicBezTo>
                  <a:pt x="80" y="242"/>
                  <a:pt x="123" y="139"/>
                  <a:pt x="167" y="36"/>
                </a:cubicBezTo>
                <a:cubicBezTo>
                  <a:pt x="173" y="22"/>
                  <a:pt x="178" y="0"/>
                  <a:pt x="196" y="4"/>
                </a:cubicBezTo>
                <a:cubicBezTo>
                  <a:pt x="208" y="6"/>
                  <a:pt x="220" y="24"/>
                  <a:pt x="226" y="38"/>
                </a:cubicBezTo>
                <a:cubicBezTo>
                  <a:pt x="254" y="100"/>
                  <a:pt x="280" y="163"/>
                  <a:pt x="305" y="227"/>
                </a:cubicBezTo>
                <a:cubicBezTo>
                  <a:pt x="309" y="237"/>
                  <a:pt x="309" y="251"/>
                  <a:pt x="305" y="261"/>
                </a:cubicBezTo>
                <a:cubicBezTo>
                  <a:pt x="292" y="294"/>
                  <a:pt x="276" y="326"/>
                  <a:pt x="261" y="359"/>
                </a:cubicBezTo>
                <a:cubicBezTo>
                  <a:pt x="248" y="388"/>
                  <a:pt x="227" y="403"/>
                  <a:pt x="194" y="402"/>
                </a:cubicBezTo>
                <a:cubicBezTo>
                  <a:pt x="128" y="401"/>
                  <a:pt x="62" y="402"/>
                  <a:pt x="0" y="402"/>
                </a:cubicBez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pSp>
        <p:nvGrpSpPr>
          <p:cNvPr id="27" name="组合 26"/>
          <p:cNvGrpSpPr>
            <a:grpSpLocks noChangeAspect="1"/>
          </p:cNvGrpSpPr>
          <p:nvPr/>
        </p:nvGrpSpPr>
        <p:grpSpPr>
          <a:xfrm>
            <a:off x="6235792" y="3280549"/>
            <a:ext cx="236350" cy="211798"/>
            <a:chOff x="7384500" y="4999605"/>
            <a:chExt cx="576302" cy="516437"/>
          </a:xfrm>
          <a:solidFill>
            <a:schemeClr val="bg1">
              <a:lumMod val="95000"/>
            </a:schemeClr>
          </a:solidFill>
        </p:grpSpPr>
        <p:sp>
          <p:nvSpPr>
            <p:cNvPr id="28" name="Freeform 387"/>
            <p:cNvSpPr/>
            <p:nvPr/>
          </p:nvSpPr>
          <p:spPr bwMode="auto">
            <a:xfrm>
              <a:off x="7691044" y="5267200"/>
              <a:ext cx="269758" cy="248842"/>
            </a:xfrm>
            <a:custGeom>
              <a:avLst/>
              <a:gdLst>
                <a:gd name="T0" fmla="*/ 139 w 158"/>
                <a:gd name="T1" fmla="*/ 74 h 146"/>
                <a:gd name="T2" fmla="*/ 46 w 158"/>
                <a:gd name="T3" fmla="*/ 0 h 146"/>
                <a:gd name="T4" fmla="*/ 28 w 158"/>
                <a:gd name="T5" fmla="*/ 33 h 146"/>
                <a:gd name="T6" fmla="*/ 0 w 158"/>
                <a:gd name="T7" fmla="*/ 58 h 146"/>
                <a:gd name="T8" fmla="*/ 91 w 158"/>
                <a:gd name="T9" fmla="*/ 131 h 146"/>
                <a:gd name="T10" fmla="*/ 138 w 158"/>
                <a:gd name="T11" fmla="*/ 121 h 146"/>
                <a:gd name="T12" fmla="*/ 139 w 158"/>
                <a:gd name="T13" fmla="*/ 74 h 146"/>
              </a:gdLst>
              <a:ahLst/>
              <a:cxnLst>
                <a:cxn ang="0">
                  <a:pos x="T0" y="T1"/>
                </a:cxn>
                <a:cxn ang="0">
                  <a:pos x="T2" y="T3"/>
                </a:cxn>
                <a:cxn ang="0">
                  <a:pos x="T4" y="T5"/>
                </a:cxn>
                <a:cxn ang="0">
                  <a:pos x="T6" y="T7"/>
                </a:cxn>
                <a:cxn ang="0">
                  <a:pos x="T8" y="T9"/>
                </a:cxn>
                <a:cxn ang="0">
                  <a:pos x="T10" y="T11"/>
                </a:cxn>
                <a:cxn ang="0">
                  <a:pos x="T12" y="T13"/>
                </a:cxn>
              </a:cxnLst>
              <a:rect l="0" t="0" r="r" b="b"/>
              <a:pathLst>
                <a:path w="158" h="146">
                  <a:moveTo>
                    <a:pt x="139" y="74"/>
                  </a:moveTo>
                  <a:cubicBezTo>
                    <a:pt x="46" y="0"/>
                    <a:pt x="46" y="0"/>
                    <a:pt x="46" y="0"/>
                  </a:cubicBezTo>
                  <a:cubicBezTo>
                    <a:pt x="42" y="11"/>
                    <a:pt x="36" y="22"/>
                    <a:pt x="28" y="33"/>
                  </a:cubicBezTo>
                  <a:cubicBezTo>
                    <a:pt x="19" y="43"/>
                    <a:pt x="10" y="51"/>
                    <a:pt x="0" y="58"/>
                  </a:cubicBezTo>
                  <a:cubicBezTo>
                    <a:pt x="91" y="131"/>
                    <a:pt x="91" y="131"/>
                    <a:pt x="91" y="131"/>
                  </a:cubicBezTo>
                  <a:cubicBezTo>
                    <a:pt x="91" y="131"/>
                    <a:pt x="117" y="146"/>
                    <a:pt x="138" y="121"/>
                  </a:cubicBezTo>
                  <a:cubicBezTo>
                    <a:pt x="158" y="95"/>
                    <a:pt x="139" y="74"/>
                    <a:pt x="139"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29" name="Freeform 388"/>
            <p:cNvSpPr/>
            <p:nvPr/>
          </p:nvSpPr>
          <p:spPr bwMode="auto">
            <a:xfrm>
              <a:off x="7384500" y="4999605"/>
              <a:ext cx="386606" cy="385163"/>
            </a:xfrm>
            <a:custGeom>
              <a:avLst/>
              <a:gdLst>
                <a:gd name="T0" fmla="*/ 195 w 227"/>
                <a:gd name="T1" fmla="*/ 180 h 226"/>
                <a:gd name="T2" fmla="*/ 213 w 227"/>
                <a:gd name="T3" fmla="*/ 146 h 226"/>
                <a:gd name="T4" fmla="*/ 179 w 227"/>
                <a:gd name="T5" fmla="*/ 30 h 226"/>
                <a:gd name="T6" fmla="*/ 65 w 227"/>
                <a:gd name="T7" fmla="*/ 18 h 226"/>
                <a:gd name="T8" fmla="*/ 119 w 227"/>
                <a:gd name="T9" fmla="*/ 61 h 226"/>
                <a:gd name="T10" fmla="*/ 112 w 227"/>
                <a:gd name="T11" fmla="*/ 113 h 226"/>
                <a:gd name="T12" fmla="*/ 62 w 227"/>
                <a:gd name="T13" fmla="*/ 135 h 226"/>
                <a:gd name="T14" fmla="*/ 8 w 227"/>
                <a:gd name="T15" fmla="*/ 91 h 226"/>
                <a:gd name="T16" fmla="*/ 46 w 227"/>
                <a:gd name="T17" fmla="*/ 196 h 226"/>
                <a:gd name="T18" fmla="*/ 166 w 227"/>
                <a:gd name="T19" fmla="*/ 204 h 226"/>
                <a:gd name="T20" fmla="*/ 195 w 227"/>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7" h="226">
                  <a:moveTo>
                    <a:pt x="195" y="180"/>
                  </a:moveTo>
                  <a:cubicBezTo>
                    <a:pt x="203" y="169"/>
                    <a:pt x="209" y="158"/>
                    <a:pt x="213" y="146"/>
                  </a:cubicBezTo>
                  <a:cubicBezTo>
                    <a:pt x="227" y="105"/>
                    <a:pt x="214" y="58"/>
                    <a:pt x="179" y="30"/>
                  </a:cubicBezTo>
                  <a:cubicBezTo>
                    <a:pt x="145" y="3"/>
                    <a:pt x="101" y="0"/>
                    <a:pt x="65" y="18"/>
                  </a:cubicBezTo>
                  <a:cubicBezTo>
                    <a:pt x="119" y="61"/>
                    <a:pt x="119" y="61"/>
                    <a:pt x="119" y="61"/>
                  </a:cubicBezTo>
                  <a:cubicBezTo>
                    <a:pt x="112" y="113"/>
                    <a:pt x="112" y="113"/>
                    <a:pt x="112" y="113"/>
                  </a:cubicBezTo>
                  <a:cubicBezTo>
                    <a:pt x="62" y="135"/>
                    <a:pt x="62" y="135"/>
                    <a:pt x="62" y="135"/>
                  </a:cubicBezTo>
                  <a:cubicBezTo>
                    <a:pt x="8" y="91"/>
                    <a:pt x="8" y="91"/>
                    <a:pt x="8" y="91"/>
                  </a:cubicBezTo>
                  <a:cubicBezTo>
                    <a:pt x="0" y="129"/>
                    <a:pt x="13" y="170"/>
                    <a:pt x="46" y="196"/>
                  </a:cubicBezTo>
                  <a:cubicBezTo>
                    <a:pt x="81" y="225"/>
                    <a:pt x="129" y="226"/>
                    <a:pt x="166" y="204"/>
                  </a:cubicBezTo>
                  <a:cubicBezTo>
                    <a:pt x="177" y="198"/>
                    <a:pt x="187" y="190"/>
                    <a:pt x="195" y="1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sp>
        <p:nvSpPr>
          <p:cNvPr id="30" name="Freeform 5"/>
          <p:cNvSpPr/>
          <p:nvPr/>
        </p:nvSpPr>
        <p:spPr bwMode="auto">
          <a:xfrm rot="16200000">
            <a:off x="5304275" y="1660889"/>
            <a:ext cx="1605347" cy="1693335"/>
          </a:xfrm>
          <a:custGeom>
            <a:avLst/>
            <a:gdLst>
              <a:gd name="T0" fmla="*/ 436 w 436"/>
              <a:gd name="T1" fmla="*/ 458 h 459"/>
              <a:gd name="T2" fmla="*/ 305 w 436"/>
              <a:gd name="T3" fmla="*/ 458 h 459"/>
              <a:gd name="T4" fmla="*/ 225 w 436"/>
              <a:gd name="T5" fmla="*/ 458 h 459"/>
              <a:gd name="T6" fmla="*/ 195 w 436"/>
              <a:gd name="T7" fmla="*/ 439 h 459"/>
              <a:gd name="T8" fmla="*/ 37 w 436"/>
              <a:gd name="T9" fmla="*/ 66 h 459"/>
              <a:gd name="T10" fmla="*/ 0 w 436"/>
              <a:gd name="T11" fmla="*/ 2 h 459"/>
              <a:gd name="T12" fmla="*/ 63 w 436"/>
              <a:gd name="T13" fmla="*/ 2 h 459"/>
              <a:gd name="T14" fmla="*/ 191 w 436"/>
              <a:gd name="T15" fmla="*/ 2 h 459"/>
              <a:gd name="T16" fmla="*/ 261 w 436"/>
              <a:gd name="T17" fmla="*/ 48 h 459"/>
              <a:gd name="T18" fmla="*/ 306 w 436"/>
              <a:gd name="T19" fmla="*/ 151 h 459"/>
              <a:gd name="T20" fmla="*/ 428 w 436"/>
              <a:gd name="T21" fmla="*/ 435 h 459"/>
              <a:gd name="T22" fmla="*/ 436 w 436"/>
              <a:gd name="T23" fmla="*/ 458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6" h="459">
                <a:moveTo>
                  <a:pt x="436" y="458"/>
                </a:moveTo>
                <a:cubicBezTo>
                  <a:pt x="390" y="458"/>
                  <a:pt x="347" y="458"/>
                  <a:pt x="305" y="458"/>
                </a:cubicBezTo>
                <a:cubicBezTo>
                  <a:pt x="278" y="458"/>
                  <a:pt x="251" y="457"/>
                  <a:pt x="225" y="458"/>
                </a:cubicBezTo>
                <a:cubicBezTo>
                  <a:pt x="209" y="459"/>
                  <a:pt x="201" y="454"/>
                  <a:pt x="195" y="439"/>
                </a:cubicBezTo>
                <a:cubicBezTo>
                  <a:pt x="143" y="314"/>
                  <a:pt x="91" y="190"/>
                  <a:pt x="37" y="66"/>
                </a:cubicBezTo>
                <a:cubicBezTo>
                  <a:pt x="28" y="43"/>
                  <a:pt x="13" y="23"/>
                  <a:pt x="0" y="2"/>
                </a:cubicBezTo>
                <a:cubicBezTo>
                  <a:pt x="18" y="2"/>
                  <a:pt x="41" y="2"/>
                  <a:pt x="63" y="2"/>
                </a:cubicBezTo>
                <a:cubicBezTo>
                  <a:pt x="105" y="2"/>
                  <a:pt x="148" y="4"/>
                  <a:pt x="191" y="2"/>
                </a:cubicBezTo>
                <a:cubicBezTo>
                  <a:pt x="227" y="0"/>
                  <a:pt x="248" y="17"/>
                  <a:pt x="261" y="48"/>
                </a:cubicBezTo>
                <a:cubicBezTo>
                  <a:pt x="276" y="82"/>
                  <a:pt x="291" y="117"/>
                  <a:pt x="306" y="151"/>
                </a:cubicBezTo>
                <a:cubicBezTo>
                  <a:pt x="346" y="246"/>
                  <a:pt x="387" y="340"/>
                  <a:pt x="428" y="435"/>
                </a:cubicBezTo>
                <a:cubicBezTo>
                  <a:pt x="430" y="441"/>
                  <a:pt x="432" y="447"/>
                  <a:pt x="436" y="458"/>
                </a:cubicBez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pSp>
        <p:nvGrpSpPr>
          <p:cNvPr id="31" name="组合 30"/>
          <p:cNvGrpSpPr/>
          <p:nvPr/>
        </p:nvGrpSpPr>
        <p:grpSpPr>
          <a:xfrm>
            <a:off x="6069810" y="2339503"/>
            <a:ext cx="193903" cy="236350"/>
            <a:chOff x="6069810" y="2547847"/>
            <a:chExt cx="193903" cy="236350"/>
          </a:xfrm>
          <a:solidFill>
            <a:schemeClr val="bg1">
              <a:lumMod val="95000"/>
            </a:schemeClr>
          </a:solidFill>
        </p:grpSpPr>
        <p:sp>
          <p:nvSpPr>
            <p:cNvPr id="32" name="Freeform 34"/>
            <p:cNvSpPr>
              <a:spLocks noEditPoints="1"/>
            </p:cNvSpPr>
            <p:nvPr/>
          </p:nvSpPr>
          <p:spPr bwMode="auto">
            <a:xfrm>
              <a:off x="6069810" y="2547847"/>
              <a:ext cx="193903" cy="236350"/>
            </a:xfrm>
            <a:custGeom>
              <a:avLst/>
              <a:gdLst>
                <a:gd name="T0" fmla="*/ 16 w 667"/>
                <a:gd name="T1" fmla="*/ 176 h 813"/>
                <a:gd name="T2" fmla="*/ 175 w 667"/>
                <a:gd name="T3" fmla="*/ 16 h 813"/>
                <a:gd name="T4" fmla="*/ 214 w 667"/>
                <a:gd name="T5" fmla="*/ 0 h 813"/>
                <a:gd name="T6" fmla="*/ 613 w 667"/>
                <a:gd name="T7" fmla="*/ 0 h 813"/>
                <a:gd name="T8" fmla="*/ 667 w 667"/>
                <a:gd name="T9" fmla="*/ 54 h 813"/>
                <a:gd name="T10" fmla="*/ 667 w 667"/>
                <a:gd name="T11" fmla="*/ 759 h 813"/>
                <a:gd name="T12" fmla="*/ 613 w 667"/>
                <a:gd name="T13" fmla="*/ 813 h 813"/>
                <a:gd name="T14" fmla="*/ 54 w 667"/>
                <a:gd name="T15" fmla="*/ 813 h 813"/>
                <a:gd name="T16" fmla="*/ 0 w 667"/>
                <a:gd name="T17" fmla="*/ 759 h 813"/>
                <a:gd name="T18" fmla="*/ 0 w 667"/>
                <a:gd name="T19" fmla="*/ 214 h 813"/>
                <a:gd name="T20" fmla="*/ 16 w 667"/>
                <a:gd name="T21" fmla="*/ 176 h 813"/>
                <a:gd name="T22" fmla="*/ 194 w 667"/>
                <a:gd name="T23" fmla="*/ 229 h 813"/>
                <a:gd name="T24" fmla="*/ 57 w 667"/>
                <a:gd name="T25" fmla="*/ 229 h 813"/>
                <a:gd name="T26" fmla="*/ 57 w 667"/>
                <a:gd name="T27" fmla="*/ 756 h 813"/>
                <a:gd name="T28" fmla="*/ 610 w 667"/>
                <a:gd name="T29" fmla="*/ 756 h 813"/>
                <a:gd name="T30" fmla="*/ 610 w 667"/>
                <a:gd name="T31" fmla="*/ 57 h 813"/>
                <a:gd name="T32" fmla="*/ 238 w 667"/>
                <a:gd name="T33" fmla="*/ 57 h 813"/>
                <a:gd name="T34" fmla="*/ 238 w 667"/>
                <a:gd name="T35" fmla="*/ 185 h 813"/>
                <a:gd name="T36" fmla="*/ 194 w 667"/>
                <a:gd name="T37" fmla="*/ 229 h 813"/>
                <a:gd name="T38" fmla="*/ 82 w 667"/>
                <a:gd name="T39" fmla="*/ 191 h 813"/>
                <a:gd name="T40" fmla="*/ 194 w 667"/>
                <a:gd name="T41" fmla="*/ 191 h 813"/>
                <a:gd name="T42" fmla="*/ 200 w 667"/>
                <a:gd name="T43" fmla="*/ 185 h 813"/>
                <a:gd name="T44" fmla="*/ 200 w 667"/>
                <a:gd name="T45" fmla="*/ 72 h 813"/>
                <a:gd name="T46" fmla="*/ 82 w 667"/>
                <a:gd name="T47" fmla="*/ 191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67" h="813">
                  <a:moveTo>
                    <a:pt x="16" y="176"/>
                  </a:moveTo>
                  <a:cubicBezTo>
                    <a:pt x="175" y="16"/>
                    <a:pt x="175" y="16"/>
                    <a:pt x="175" y="16"/>
                  </a:cubicBezTo>
                  <a:cubicBezTo>
                    <a:pt x="186" y="6"/>
                    <a:pt x="199" y="0"/>
                    <a:pt x="214" y="0"/>
                  </a:cubicBezTo>
                  <a:cubicBezTo>
                    <a:pt x="613" y="0"/>
                    <a:pt x="613" y="0"/>
                    <a:pt x="613" y="0"/>
                  </a:cubicBezTo>
                  <a:cubicBezTo>
                    <a:pt x="643" y="0"/>
                    <a:pt x="667" y="24"/>
                    <a:pt x="667" y="54"/>
                  </a:cubicBezTo>
                  <a:cubicBezTo>
                    <a:pt x="667" y="759"/>
                    <a:pt x="667" y="759"/>
                    <a:pt x="667" y="759"/>
                  </a:cubicBezTo>
                  <a:cubicBezTo>
                    <a:pt x="667" y="789"/>
                    <a:pt x="643" y="813"/>
                    <a:pt x="613" y="813"/>
                  </a:cubicBezTo>
                  <a:cubicBezTo>
                    <a:pt x="54" y="813"/>
                    <a:pt x="54" y="813"/>
                    <a:pt x="54" y="813"/>
                  </a:cubicBezTo>
                  <a:cubicBezTo>
                    <a:pt x="24" y="813"/>
                    <a:pt x="0" y="789"/>
                    <a:pt x="0" y="759"/>
                  </a:cubicBezTo>
                  <a:cubicBezTo>
                    <a:pt x="0" y="214"/>
                    <a:pt x="0" y="214"/>
                    <a:pt x="0" y="214"/>
                  </a:cubicBezTo>
                  <a:cubicBezTo>
                    <a:pt x="0" y="200"/>
                    <a:pt x="5" y="186"/>
                    <a:pt x="16" y="176"/>
                  </a:cubicBezTo>
                  <a:close/>
                  <a:moveTo>
                    <a:pt x="194" y="229"/>
                  </a:moveTo>
                  <a:cubicBezTo>
                    <a:pt x="57" y="229"/>
                    <a:pt x="57" y="229"/>
                    <a:pt x="57" y="229"/>
                  </a:cubicBezTo>
                  <a:cubicBezTo>
                    <a:pt x="57" y="756"/>
                    <a:pt x="57" y="756"/>
                    <a:pt x="57" y="756"/>
                  </a:cubicBezTo>
                  <a:cubicBezTo>
                    <a:pt x="610" y="756"/>
                    <a:pt x="610" y="756"/>
                    <a:pt x="610" y="756"/>
                  </a:cubicBezTo>
                  <a:cubicBezTo>
                    <a:pt x="610" y="57"/>
                    <a:pt x="610" y="57"/>
                    <a:pt x="610" y="57"/>
                  </a:cubicBezTo>
                  <a:cubicBezTo>
                    <a:pt x="238" y="57"/>
                    <a:pt x="238" y="57"/>
                    <a:pt x="238" y="57"/>
                  </a:cubicBezTo>
                  <a:cubicBezTo>
                    <a:pt x="238" y="185"/>
                    <a:pt x="238" y="185"/>
                    <a:pt x="238" y="185"/>
                  </a:cubicBezTo>
                  <a:cubicBezTo>
                    <a:pt x="238" y="210"/>
                    <a:pt x="218" y="229"/>
                    <a:pt x="194" y="229"/>
                  </a:cubicBezTo>
                  <a:close/>
                  <a:moveTo>
                    <a:pt x="82" y="191"/>
                  </a:moveTo>
                  <a:cubicBezTo>
                    <a:pt x="194" y="191"/>
                    <a:pt x="194" y="191"/>
                    <a:pt x="194" y="191"/>
                  </a:cubicBezTo>
                  <a:cubicBezTo>
                    <a:pt x="197" y="191"/>
                    <a:pt x="200" y="188"/>
                    <a:pt x="200" y="185"/>
                  </a:cubicBezTo>
                  <a:cubicBezTo>
                    <a:pt x="200" y="72"/>
                    <a:pt x="200" y="72"/>
                    <a:pt x="200" y="72"/>
                  </a:cubicBezTo>
                  <a:cubicBezTo>
                    <a:pt x="82" y="191"/>
                    <a:pt x="82" y="191"/>
                    <a:pt x="82" y="1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33" name="Freeform 35"/>
            <p:cNvSpPr>
              <a:spLocks noEditPoints="1"/>
            </p:cNvSpPr>
            <p:nvPr/>
          </p:nvSpPr>
          <p:spPr bwMode="auto">
            <a:xfrm>
              <a:off x="6097370" y="2601367"/>
              <a:ext cx="138783" cy="145919"/>
            </a:xfrm>
            <a:custGeom>
              <a:avLst/>
              <a:gdLst>
                <a:gd name="T0" fmla="*/ 170 w 477"/>
                <a:gd name="T1" fmla="*/ 429 h 502"/>
                <a:gd name="T2" fmla="*/ 86 w 477"/>
                <a:gd name="T3" fmla="*/ 502 h 502"/>
                <a:gd name="T4" fmla="*/ 0 w 477"/>
                <a:gd name="T5" fmla="*/ 416 h 502"/>
                <a:gd name="T6" fmla="*/ 72 w 477"/>
                <a:gd name="T7" fmla="*/ 330 h 502"/>
                <a:gd name="T8" fmla="*/ 63 w 477"/>
                <a:gd name="T9" fmla="*/ 258 h 502"/>
                <a:gd name="T10" fmla="*/ 144 w 477"/>
                <a:gd name="T11" fmla="*/ 143 h 502"/>
                <a:gd name="T12" fmla="*/ 254 w 477"/>
                <a:gd name="T13" fmla="*/ 20 h 502"/>
                <a:gd name="T14" fmla="*/ 458 w 477"/>
                <a:gd name="T15" fmla="*/ 0 h 502"/>
                <a:gd name="T16" fmla="*/ 477 w 477"/>
                <a:gd name="T17" fmla="*/ 153 h 502"/>
                <a:gd name="T18" fmla="*/ 398 w 477"/>
                <a:gd name="T19" fmla="*/ 172 h 502"/>
                <a:gd name="T20" fmla="*/ 438 w 477"/>
                <a:gd name="T21" fmla="*/ 223 h 502"/>
                <a:gd name="T22" fmla="*/ 404 w 477"/>
                <a:gd name="T23" fmla="*/ 245 h 502"/>
                <a:gd name="T24" fmla="*/ 452 w 477"/>
                <a:gd name="T25" fmla="*/ 355 h 502"/>
                <a:gd name="T26" fmla="*/ 452 w 477"/>
                <a:gd name="T27" fmla="*/ 477 h 502"/>
                <a:gd name="T28" fmla="*/ 330 w 477"/>
                <a:gd name="T29" fmla="*/ 477 h 502"/>
                <a:gd name="T30" fmla="*/ 256 w 477"/>
                <a:gd name="T31" fmla="*/ 464 h 502"/>
                <a:gd name="T32" fmla="*/ 235 w 477"/>
                <a:gd name="T33" fmla="*/ 429 h 502"/>
                <a:gd name="T34" fmla="*/ 162 w 477"/>
                <a:gd name="T35" fmla="*/ 160 h 502"/>
                <a:gd name="T36" fmla="*/ 135 w 477"/>
                <a:gd name="T37" fmla="*/ 275 h 502"/>
                <a:gd name="T38" fmla="*/ 101 w 477"/>
                <a:gd name="T39" fmla="*/ 331 h 502"/>
                <a:gd name="T40" fmla="*/ 171 w 477"/>
                <a:gd name="T41" fmla="*/ 404 h 502"/>
                <a:gd name="T42" fmla="*/ 235 w 477"/>
                <a:gd name="T43" fmla="*/ 378 h 502"/>
                <a:gd name="T44" fmla="*/ 306 w 477"/>
                <a:gd name="T45" fmla="*/ 408 h 502"/>
                <a:gd name="T46" fmla="*/ 378 w 477"/>
                <a:gd name="T47" fmla="*/ 330 h 502"/>
                <a:gd name="T48" fmla="*/ 353 w 477"/>
                <a:gd name="T49" fmla="*/ 245 h 502"/>
                <a:gd name="T50" fmla="*/ 382 w 477"/>
                <a:gd name="T51" fmla="*/ 174 h 502"/>
                <a:gd name="T52" fmla="*/ 273 w 477"/>
                <a:gd name="T53" fmla="*/ 172 h 502"/>
                <a:gd name="T54" fmla="*/ 254 w 477"/>
                <a:gd name="T55" fmla="*/ 101 h 502"/>
                <a:gd name="T56" fmla="*/ 292 w 477"/>
                <a:gd name="T57" fmla="*/ 38 h 502"/>
                <a:gd name="T58" fmla="*/ 439 w 477"/>
                <a:gd name="T59" fmla="*/ 134 h 502"/>
                <a:gd name="T60" fmla="*/ 425 w 477"/>
                <a:gd name="T61" fmla="*/ 382 h 502"/>
                <a:gd name="T62" fmla="*/ 357 w 477"/>
                <a:gd name="T63" fmla="*/ 382 h 502"/>
                <a:gd name="T64" fmla="*/ 357 w 477"/>
                <a:gd name="T65" fmla="*/ 450 h 502"/>
                <a:gd name="T66" fmla="*/ 425 w 477"/>
                <a:gd name="T67" fmla="*/ 450 h 502"/>
                <a:gd name="T68" fmla="*/ 425 w 477"/>
                <a:gd name="T69" fmla="*/ 382 h 502"/>
                <a:gd name="T70" fmla="*/ 86 w 477"/>
                <a:gd name="T71" fmla="*/ 367 h 502"/>
                <a:gd name="T72" fmla="*/ 38 w 477"/>
                <a:gd name="T73" fmla="*/ 416 h 502"/>
                <a:gd name="T74" fmla="*/ 86 w 477"/>
                <a:gd name="T75" fmla="*/ 464 h 502"/>
                <a:gd name="T76" fmla="*/ 134 w 477"/>
                <a:gd name="T77" fmla="*/ 41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7" h="502">
                  <a:moveTo>
                    <a:pt x="235" y="429"/>
                  </a:moveTo>
                  <a:cubicBezTo>
                    <a:pt x="170" y="429"/>
                    <a:pt x="170" y="429"/>
                    <a:pt x="170" y="429"/>
                  </a:cubicBezTo>
                  <a:cubicBezTo>
                    <a:pt x="168" y="448"/>
                    <a:pt x="159" y="464"/>
                    <a:pt x="146" y="477"/>
                  </a:cubicBezTo>
                  <a:cubicBezTo>
                    <a:pt x="131" y="493"/>
                    <a:pt x="109" y="502"/>
                    <a:pt x="86" y="502"/>
                  </a:cubicBezTo>
                  <a:cubicBezTo>
                    <a:pt x="62" y="502"/>
                    <a:pt x="41" y="493"/>
                    <a:pt x="25" y="477"/>
                  </a:cubicBezTo>
                  <a:cubicBezTo>
                    <a:pt x="10" y="461"/>
                    <a:pt x="0" y="440"/>
                    <a:pt x="0" y="416"/>
                  </a:cubicBezTo>
                  <a:cubicBezTo>
                    <a:pt x="0" y="392"/>
                    <a:pt x="10" y="370"/>
                    <a:pt x="25" y="355"/>
                  </a:cubicBezTo>
                  <a:cubicBezTo>
                    <a:pt x="38" y="342"/>
                    <a:pt x="54" y="333"/>
                    <a:pt x="72" y="330"/>
                  </a:cubicBezTo>
                  <a:cubicBezTo>
                    <a:pt x="48" y="277"/>
                    <a:pt x="48" y="277"/>
                    <a:pt x="48" y="277"/>
                  </a:cubicBezTo>
                  <a:cubicBezTo>
                    <a:pt x="43" y="269"/>
                    <a:pt x="48" y="255"/>
                    <a:pt x="63" y="258"/>
                  </a:cubicBezTo>
                  <a:cubicBezTo>
                    <a:pt x="84" y="263"/>
                    <a:pt x="84" y="263"/>
                    <a:pt x="84" y="263"/>
                  </a:cubicBezTo>
                  <a:cubicBezTo>
                    <a:pt x="94" y="216"/>
                    <a:pt x="115" y="175"/>
                    <a:pt x="144" y="143"/>
                  </a:cubicBezTo>
                  <a:cubicBezTo>
                    <a:pt x="174" y="108"/>
                    <a:pt x="212" y="84"/>
                    <a:pt x="254" y="75"/>
                  </a:cubicBezTo>
                  <a:cubicBezTo>
                    <a:pt x="254" y="20"/>
                    <a:pt x="254" y="20"/>
                    <a:pt x="254" y="20"/>
                  </a:cubicBezTo>
                  <a:cubicBezTo>
                    <a:pt x="254" y="9"/>
                    <a:pt x="264" y="0"/>
                    <a:pt x="275" y="0"/>
                  </a:cubicBezTo>
                  <a:cubicBezTo>
                    <a:pt x="458" y="0"/>
                    <a:pt x="458" y="0"/>
                    <a:pt x="458" y="0"/>
                  </a:cubicBezTo>
                  <a:cubicBezTo>
                    <a:pt x="468" y="0"/>
                    <a:pt x="477" y="9"/>
                    <a:pt x="477" y="19"/>
                  </a:cubicBezTo>
                  <a:cubicBezTo>
                    <a:pt x="477" y="153"/>
                    <a:pt x="477" y="153"/>
                    <a:pt x="477" y="153"/>
                  </a:cubicBezTo>
                  <a:cubicBezTo>
                    <a:pt x="477" y="163"/>
                    <a:pt x="468" y="172"/>
                    <a:pt x="458" y="172"/>
                  </a:cubicBezTo>
                  <a:cubicBezTo>
                    <a:pt x="398" y="172"/>
                    <a:pt x="398" y="172"/>
                    <a:pt x="398" y="172"/>
                  </a:cubicBezTo>
                  <a:cubicBezTo>
                    <a:pt x="398" y="172"/>
                    <a:pt x="399" y="173"/>
                    <a:pt x="399" y="174"/>
                  </a:cubicBezTo>
                  <a:cubicBezTo>
                    <a:pt x="438" y="223"/>
                    <a:pt x="438" y="223"/>
                    <a:pt x="438" y="223"/>
                  </a:cubicBezTo>
                  <a:cubicBezTo>
                    <a:pt x="444" y="229"/>
                    <a:pt x="443" y="245"/>
                    <a:pt x="428" y="245"/>
                  </a:cubicBezTo>
                  <a:cubicBezTo>
                    <a:pt x="404" y="245"/>
                    <a:pt x="404" y="245"/>
                    <a:pt x="404" y="245"/>
                  </a:cubicBezTo>
                  <a:cubicBezTo>
                    <a:pt x="404" y="330"/>
                    <a:pt x="404" y="330"/>
                    <a:pt x="404" y="330"/>
                  </a:cubicBezTo>
                  <a:cubicBezTo>
                    <a:pt x="422" y="333"/>
                    <a:pt x="439" y="342"/>
                    <a:pt x="452" y="355"/>
                  </a:cubicBezTo>
                  <a:cubicBezTo>
                    <a:pt x="467" y="370"/>
                    <a:pt x="477" y="392"/>
                    <a:pt x="477" y="416"/>
                  </a:cubicBezTo>
                  <a:cubicBezTo>
                    <a:pt x="477" y="440"/>
                    <a:pt x="467" y="461"/>
                    <a:pt x="452" y="477"/>
                  </a:cubicBezTo>
                  <a:cubicBezTo>
                    <a:pt x="436" y="493"/>
                    <a:pt x="415" y="502"/>
                    <a:pt x="391" y="502"/>
                  </a:cubicBezTo>
                  <a:cubicBezTo>
                    <a:pt x="367" y="502"/>
                    <a:pt x="346" y="493"/>
                    <a:pt x="330" y="477"/>
                  </a:cubicBezTo>
                  <a:cubicBezTo>
                    <a:pt x="317" y="463"/>
                    <a:pt x="308" y="445"/>
                    <a:pt x="306" y="425"/>
                  </a:cubicBezTo>
                  <a:cubicBezTo>
                    <a:pt x="256" y="464"/>
                    <a:pt x="256" y="464"/>
                    <a:pt x="256" y="464"/>
                  </a:cubicBezTo>
                  <a:cubicBezTo>
                    <a:pt x="249" y="470"/>
                    <a:pt x="235" y="469"/>
                    <a:pt x="235" y="453"/>
                  </a:cubicBezTo>
                  <a:cubicBezTo>
                    <a:pt x="235" y="429"/>
                    <a:pt x="235" y="429"/>
                    <a:pt x="235" y="429"/>
                  </a:cubicBezTo>
                  <a:close/>
                  <a:moveTo>
                    <a:pt x="254" y="101"/>
                  </a:moveTo>
                  <a:cubicBezTo>
                    <a:pt x="219" y="110"/>
                    <a:pt x="188" y="131"/>
                    <a:pt x="162" y="160"/>
                  </a:cubicBezTo>
                  <a:cubicBezTo>
                    <a:pt x="137" y="189"/>
                    <a:pt x="118" y="226"/>
                    <a:pt x="109" y="269"/>
                  </a:cubicBezTo>
                  <a:cubicBezTo>
                    <a:pt x="135" y="275"/>
                    <a:pt x="135" y="275"/>
                    <a:pt x="135" y="275"/>
                  </a:cubicBezTo>
                  <a:cubicBezTo>
                    <a:pt x="148" y="278"/>
                    <a:pt x="147" y="292"/>
                    <a:pt x="140" y="298"/>
                  </a:cubicBezTo>
                  <a:cubicBezTo>
                    <a:pt x="101" y="331"/>
                    <a:pt x="101" y="331"/>
                    <a:pt x="101" y="331"/>
                  </a:cubicBezTo>
                  <a:cubicBezTo>
                    <a:pt x="118" y="334"/>
                    <a:pt x="134" y="342"/>
                    <a:pt x="146" y="355"/>
                  </a:cubicBezTo>
                  <a:cubicBezTo>
                    <a:pt x="159" y="368"/>
                    <a:pt x="168" y="385"/>
                    <a:pt x="171" y="404"/>
                  </a:cubicBezTo>
                  <a:cubicBezTo>
                    <a:pt x="235" y="404"/>
                    <a:pt x="235" y="404"/>
                    <a:pt x="235" y="404"/>
                  </a:cubicBezTo>
                  <a:cubicBezTo>
                    <a:pt x="235" y="378"/>
                    <a:pt x="235" y="378"/>
                    <a:pt x="235" y="378"/>
                  </a:cubicBezTo>
                  <a:cubicBezTo>
                    <a:pt x="235" y="365"/>
                    <a:pt x="248" y="363"/>
                    <a:pt x="256" y="369"/>
                  </a:cubicBezTo>
                  <a:cubicBezTo>
                    <a:pt x="306" y="408"/>
                    <a:pt x="306" y="408"/>
                    <a:pt x="306" y="408"/>
                  </a:cubicBezTo>
                  <a:cubicBezTo>
                    <a:pt x="308" y="387"/>
                    <a:pt x="317" y="368"/>
                    <a:pt x="330" y="355"/>
                  </a:cubicBezTo>
                  <a:cubicBezTo>
                    <a:pt x="343" y="342"/>
                    <a:pt x="360" y="333"/>
                    <a:pt x="378" y="330"/>
                  </a:cubicBezTo>
                  <a:cubicBezTo>
                    <a:pt x="378" y="245"/>
                    <a:pt x="378" y="245"/>
                    <a:pt x="378" y="245"/>
                  </a:cubicBezTo>
                  <a:cubicBezTo>
                    <a:pt x="353" y="245"/>
                    <a:pt x="353" y="245"/>
                    <a:pt x="353" y="245"/>
                  </a:cubicBezTo>
                  <a:cubicBezTo>
                    <a:pt x="340" y="245"/>
                    <a:pt x="338" y="230"/>
                    <a:pt x="344" y="223"/>
                  </a:cubicBezTo>
                  <a:cubicBezTo>
                    <a:pt x="382" y="174"/>
                    <a:pt x="382" y="174"/>
                    <a:pt x="382" y="174"/>
                  </a:cubicBezTo>
                  <a:cubicBezTo>
                    <a:pt x="383" y="173"/>
                    <a:pt x="383" y="172"/>
                    <a:pt x="384" y="172"/>
                  </a:cubicBezTo>
                  <a:cubicBezTo>
                    <a:pt x="273" y="172"/>
                    <a:pt x="273" y="172"/>
                    <a:pt x="273" y="172"/>
                  </a:cubicBezTo>
                  <a:cubicBezTo>
                    <a:pt x="263" y="172"/>
                    <a:pt x="254" y="164"/>
                    <a:pt x="254" y="153"/>
                  </a:cubicBezTo>
                  <a:cubicBezTo>
                    <a:pt x="254" y="101"/>
                    <a:pt x="254" y="101"/>
                    <a:pt x="254" y="101"/>
                  </a:cubicBezTo>
                  <a:close/>
                  <a:moveTo>
                    <a:pt x="439" y="38"/>
                  </a:moveTo>
                  <a:cubicBezTo>
                    <a:pt x="292" y="38"/>
                    <a:pt x="292" y="38"/>
                    <a:pt x="292" y="38"/>
                  </a:cubicBezTo>
                  <a:cubicBezTo>
                    <a:pt x="292" y="134"/>
                    <a:pt x="292" y="134"/>
                    <a:pt x="292" y="134"/>
                  </a:cubicBezTo>
                  <a:cubicBezTo>
                    <a:pt x="439" y="134"/>
                    <a:pt x="439" y="134"/>
                    <a:pt x="439" y="134"/>
                  </a:cubicBezTo>
                  <a:cubicBezTo>
                    <a:pt x="439" y="38"/>
                    <a:pt x="439" y="38"/>
                    <a:pt x="439" y="38"/>
                  </a:cubicBezTo>
                  <a:close/>
                  <a:moveTo>
                    <a:pt x="425" y="382"/>
                  </a:moveTo>
                  <a:cubicBezTo>
                    <a:pt x="416" y="373"/>
                    <a:pt x="404" y="367"/>
                    <a:pt x="391" y="367"/>
                  </a:cubicBezTo>
                  <a:cubicBezTo>
                    <a:pt x="378" y="367"/>
                    <a:pt x="366" y="373"/>
                    <a:pt x="357" y="382"/>
                  </a:cubicBezTo>
                  <a:cubicBezTo>
                    <a:pt x="349" y="390"/>
                    <a:pt x="343" y="402"/>
                    <a:pt x="343" y="416"/>
                  </a:cubicBezTo>
                  <a:cubicBezTo>
                    <a:pt x="343" y="429"/>
                    <a:pt x="349" y="441"/>
                    <a:pt x="357" y="450"/>
                  </a:cubicBezTo>
                  <a:cubicBezTo>
                    <a:pt x="366" y="459"/>
                    <a:pt x="378" y="464"/>
                    <a:pt x="391" y="464"/>
                  </a:cubicBezTo>
                  <a:cubicBezTo>
                    <a:pt x="404" y="464"/>
                    <a:pt x="416" y="459"/>
                    <a:pt x="425" y="450"/>
                  </a:cubicBezTo>
                  <a:cubicBezTo>
                    <a:pt x="434" y="441"/>
                    <a:pt x="439" y="429"/>
                    <a:pt x="439" y="416"/>
                  </a:cubicBezTo>
                  <a:cubicBezTo>
                    <a:pt x="439" y="402"/>
                    <a:pt x="434" y="390"/>
                    <a:pt x="425" y="382"/>
                  </a:cubicBezTo>
                  <a:close/>
                  <a:moveTo>
                    <a:pt x="120" y="382"/>
                  </a:moveTo>
                  <a:cubicBezTo>
                    <a:pt x="111" y="373"/>
                    <a:pt x="99" y="367"/>
                    <a:pt x="86" y="367"/>
                  </a:cubicBezTo>
                  <a:cubicBezTo>
                    <a:pt x="73" y="367"/>
                    <a:pt x="61" y="373"/>
                    <a:pt x="52" y="382"/>
                  </a:cubicBezTo>
                  <a:cubicBezTo>
                    <a:pt x="43" y="390"/>
                    <a:pt x="38" y="402"/>
                    <a:pt x="38" y="416"/>
                  </a:cubicBezTo>
                  <a:cubicBezTo>
                    <a:pt x="38" y="429"/>
                    <a:pt x="43" y="441"/>
                    <a:pt x="52" y="450"/>
                  </a:cubicBezTo>
                  <a:cubicBezTo>
                    <a:pt x="61" y="459"/>
                    <a:pt x="73" y="464"/>
                    <a:pt x="86" y="464"/>
                  </a:cubicBezTo>
                  <a:cubicBezTo>
                    <a:pt x="99" y="464"/>
                    <a:pt x="111" y="459"/>
                    <a:pt x="120" y="450"/>
                  </a:cubicBezTo>
                  <a:cubicBezTo>
                    <a:pt x="128" y="441"/>
                    <a:pt x="134" y="429"/>
                    <a:pt x="134" y="416"/>
                  </a:cubicBezTo>
                  <a:cubicBezTo>
                    <a:pt x="134" y="402"/>
                    <a:pt x="128" y="390"/>
                    <a:pt x="120" y="3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sp>
        <p:nvSpPr>
          <p:cNvPr id="34" name="Freeform 6"/>
          <p:cNvSpPr/>
          <p:nvPr/>
        </p:nvSpPr>
        <p:spPr bwMode="auto">
          <a:xfrm rot="16200000">
            <a:off x="5663083" y="4415006"/>
            <a:ext cx="1094999" cy="1478247"/>
          </a:xfrm>
          <a:custGeom>
            <a:avLst/>
            <a:gdLst>
              <a:gd name="T0" fmla="*/ 0 w 297"/>
              <a:gd name="T1" fmla="*/ 397 h 401"/>
              <a:gd name="T2" fmla="*/ 34 w 297"/>
              <a:gd name="T3" fmla="*/ 315 h 401"/>
              <a:gd name="T4" fmla="*/ 155 w 297"/>
              <a:gd name="T5" fmla="*/ 35 h 401"/>
              <a:gd name="T6" fmla="*/ 183 w 297"/>
              <a:gd name="T7" fmla="*/ 3 h 401"/>
              <a:gd name="T8" fmla="*/ 213 w 297"/>
              <a:gd name="T9" fmla="*/ 35 h 401"/>
              <a:gd name="T10" fmla="*/ 291 w 297"/>
              <a:gd name="T11" fmla="*/ 223 h 401"/>
              <a:gd name="T12" fmla="*/ 292 w 297"/>
              <a:gd name="T13" fmla="*/ 259 h 401"/>
              <a:gd name="T14" fmla="*/ 237 w 297"/>
              <a:gd name="T15" fmla="*/ 386 h 401"/>
              <a:gd name="T16" fmla="*/ 220 w 297"/>
              <a:gd name="T17" fmla="*/ 400 h 401"/>
              <a:gd name="T18" fmla="*/ 6 w 297"/>
              <a:gd name="T19" fmla="*/ 400 h 401"/>
              <a:gd name="T20" fmla="*/ 0 w 297"/>
              <a:gd name="T21" fmla="*/ 397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401">
                <a:moveTo>
                  <a:pt x="0" y="397"/>
                </a:moveTo>
                <a:cubicBezTo>
                  <a:pt x="11" y="369"/>
                  <a:pt x="23" y="342"/>
                  <a:pt x="34" y="315"/>
                </a:cubicBezTo>
                <a:cubicBezTo>
                  <a:pt x="74" y="222"/>
                  <a:pt x="114" y="128"/>
                  <a:pt x="155" y="35"/>
                </a:cubicBezTo>
                <a:cubicBezTo>
                  <a:pt x="160" y="22"/>
                  <a:pt x="172" y="5"/>
                  <a:pt x="183" y="3"/>
                </a:cubicBezTo>
                <a:cubicBezTo>
                  <a:pt x="201" y="0"/>
                  <a:pt x="207" y="21"/>
                  <a:pt x="213" y="35"/>
                </a:cubicBezTo>
                <a:cubicBezTo>
                  <a:pt x="239" y="98"/>
                  <a:pt x="265" y="161"/>
                  <a:pt x="291" y="223"/>
                </a:cubicBezTo>
                <a:cubicBezTo>
                  <a:pt x="297" y="236"/>
                  <a:pt x="297" y="246"/>
                  <a:pt x="292" y="259"/>
                </a:cubicBezTo>
                <a:cubicBezTo>
                  <a:pt x="273" y="301"/>
                  <a:pt x="256" y="344"/>
                  <a:pt x="237" y="386"/>
                </a:cubicBezTo>
                <a:cubicBezTo>
                  <a:pt x="235" y="392"/>
                  <a:pt x="226" y="400"/>
                  <a:pt x="220" y="400"/>
                </a:cubicBezTo>
                <a:cubicBezTo>
                  <a:pt x="149" y="401"/>
                  <a:pt x="77" y="400"/>
                  <a:pt x="6" y="400"/>
                </a:cubicBezTo>
                <a:cubicBezTo>
                  <a:pt x="5" y="400"/>
                  <a:pt x="4" y="399"/>
                  <a:pt x="0" y="397"/>
                </a:cubicBez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pSp>
        <p:nvGrpSpPr>
          <p:cNvPr id="35" name="组合 34"/>
          <p:cNvGrpSpPr>
            <a:grpSpLocks noChangeAspect="1"/>
          </p:cNvGrpSpPr>
          <p:nvPr/>
        </p:nvGrpSpPr>
        <p:grpSpPr>
          <a:xfrm>
            <a:off x="6250921" y="4956462"/>
            <a:ext cx="236350" cy="234763"/>
            <a:chOff x="6463926" y="2278309"/>
            <a:chExt cx="708057" cy="703302"/>
          </a:xfrm>
          <a:solidFill>
            <a:schemeClr val="bg1">
              <a:lumMod val="95000"/>
            </a:schemeClr>
          </a:solidFill>
        </p:grpSpPr>
        <p:sp>
          <p:nvSpPr>
            <p:cNvPr id="36" name="Freeform 30"/>
            <p:cNvSpPr>
              <a:spLocks noEditPoints="1"/>
            </p:cNvSpPr>
            <p:nvPr/>
          </p:nvSpPr>
          <p:spPr bwMode="auto">
            <a:xfrm>
              <a:off x="6687023" y="2278309"/>
              <a:ext cx="261864" cy="305752"/>
            </a:xfrm>
            <a:custGeom>
              <a:avLst/>
              <a:gdLst>
                <a:gd name="T0" fmla="*/ 150 w 303"/>
                <a:gd name="T1" fmla="*/ 1 h 354"/>
                <a:gd name="T2" fmla="*/ 81 w 303"/>
                <a:gd name="T3" fmla="*/ 76 h 354"/>
                <a:gd name="T4" fmla="*/ 153 w 303"/>
                <a:gd name="T5" fmla="*/ 165 h 354"/>
                <a:gd name="T6" fmla="*/ 222 w 303"/>
                <a:gd name="T7" fmla="*/ 74 h 354"/>
                <a:gd name="T8" fmla="*/ 150 w 303"/>
                <a:gd name="T9" fmla="*/ 1 h 354"/>
                <a:gd name="T10" fmla="*/ 151 w 303"/>
                <a:gd name="T11" fmla="*/ 261 h 354"/>
                <a:gd name="T12" fmla="*/ 198 w 303"/>
                <a:gd name="T13" fmla="*/ 196 h 354"/>
                <a:gd name="T14" fmla="*/ 210 w 303"/>
                <a:gd name="T15" fmla="*/ 190 h 354"/>
                <a:gd name="T16" fmla="*/ 260 w 303"/>
                <a:gd name="T17" fmla="*/ 199 h 354"/>
                <a:gd name="T18" fmla="*/ 290 w 303"/>
                <a:gd name="T19" fmla="*/ 225 h 354"/>
                <a:gd name="T20" fmla="*/ 303 w 303"/>
                <a:gd name="T21" fmla="*/ 330 h 354"/>
                <a:gd name="T22" fmla="*/ 297 w 303"/>
                <a:gd name="T23" fmla="*/ 347 h 354"/>
                <a:gd name="T24" fmla="*/ 280 w 303"/>
                <a:gd name="T25" fmla="*/ 354 h 354"/>
                <a:gd name="T26" fmla="*/ 23 w 303"/>
                <a:gd name="T27" fmla="*/ 354 h 354"/>
                <a:gd name="T28" fmla="*/ 6 w 303"/>
                <a:gd name="T29" fmla="*/ 347 h 354"/>
                <a:gd name="T30" fmla="*/ 0 w 303"/>
                <a:gd name="T31" fmla="*/ 330 h 354"/>
                <a:gd name="T32" fmla="*/ 13 w 303"/>
                <a:gd name="T33" fmla="*/ 225 h 354"/>
                <a:gd name="T34" fmla="*/ 43 w 303"/>
                <a:gd name="T35" fmla="*/ 199 h 354"/>
                <a:gd name="T36" fmla="*/ 93 w 303"/>
                <a:gd name="T37" fmla="*/ 190 h 354"/>
                <a:gd name="T38" fmla="*/ 105 w 303"/>
                <a:gd name="T39" fmla="*/ 196 h 354"/>
                <a:gd name="T40" fmla="*/ 151 w 303"/>
                <a:gd name="T41" fmla="*/ 26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3" h="354">
                  <a:moveTo>
                    <a:pt x="150" y="1"/>
                  </a:moveTo>
                  <a:cubicBezTo>
                    <a:pt x="111" y="2"/>
                    <a:pt x="80" y="36"/>
                    <a:pt x="81" y="76"/>
                  </a:cubicBezTo>
                  <a:cubicBezTo>
                    <a:pt x="82" y="117"/>
                    <a:pt x="114" y="166"/>
                    <a:pt x="153" y="165"/>
                  </a:cubicBezTo>
                  <a:cubicBezTo>
                    <a:pt x="192" y="165"/>
                    <a:pt x="223" y="114"/>
                    <a:pt x="222" y="74"/>
                  </a:cubicBezTo>
                  <a:cubicBezTo>
                    <a:pt x="221" y="33"/>
                    <a:pt x="189" y="0"/>
                    <a:pt x="150" y="1"/>
                  </a:cubicBezTo>
                  <a:close/>
                  <a:moveTo>
                    <a:pt x="151" y="261"/>
                  </a:moveTo>
                  <a:cubicBezTo>
                    <a:pt x="198" y="196"/>
                    <a:pt x="198" y="196"/>
                    <a:pt x="198" y="196"/>
                  </a:cubicBezTo>
                  <a:cubicBezTo>
                    <a:pt x="201" y="192"/>
                    <a:pt x="206" y="190"/>
                    <a:pt x="210" y="190"/>
                  </a:cubicBezTo>
                  <a:cubicBezTo>
                    <a:pt x="260" y="199"/>
                    <a:pt x="260" y="199"/>
                    <a:pt x="260" y="199"/>
                  </a:cubicBezTo>
                  <a:cubicBezTo>
                    <a:pt x="278" y="202"/>
                    <a:pt x="288" y="217"/>
                    <a:pt x="290" y="225"/>
                  </a:cubicBezTo>
                  <a:cubicBezTo>
                    <a:pt x="297" y="274"/>
                    <a:pt x="301" y="304"/>
                    <a:pt x="303" y="330"/>
                  </a:cubicBezTo>
                  <a:cubicBezTo>
                    <a:pt x="303" y="336"/>
                    <a:pt x="301" y="342"/>
                    <a:pt x="297" y="347"/>
                  </a:cubicBezTo>
                  <a:cubicBezTo>
                    <a:pt x="292" y="351"/>
                    <a:pt x="287" y="354"/>
                    <a:pt x="280" y="354"/>
                  </a:cubicBezTo>
                  <a:cubicBezTo>
                    <a:pt x="23" y="354"/>
                    <a:pt x="23" y="354"/>
                    <a:pt x="23" y="354"/>
                  </a:cubicBezTo>
                  <a:cubicBezTo>
                    <a:pt x="16" y="354"/>
                    <a:pt x="11" y="351"/>
                    <a:pt x="6" y="347"/>
                  </a:cubicBezTo>
                  <a:cubicBezTo>
                    <a:pt x="2" y="342"/>
                    <a:pt x="0" y="336"/>
                    <a:pt x="0" y="330"/>
                  </a:cubicBezTo>
                  <a:cubicBezTo>
                    <a:pt x="2" y="304"/>
                    <a:pt x="6" y="274"/>
                    <a:pt x="13" y="225"/>
                  </a:cubicBezTo>
                  <a:cubicBezTo>
                    <a:pt x="15" y="217"/>
                    <a:pt x="25" y="202"/>
                    <a:pt x="43" y="199"/>
                  </a:cubicBezTo>
                  <a:cubicBezTo>
                    <a:pt x="93" y="190"/>
                    <a:pt x="93" y="190"/>
                    <a:pt x="93" y="190"/>
                  </a:cubicBezTo>
                  <a:cubicBezTo>
                    <a:pt x="97" y="190"/>
                    <a:pt x="102" y="192"/>
                    <a:pt x="105" y="196"/>
                  </a:cubicBezTo>
                  <a:cubicBezTo>
                    <a:pt x="151" y="261"/>
                    <a:pt x="151" y="261"/>
                    <a:pt x="151" y="2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37" name="Freeform 31"/>
            <p:cNvSpPr>
              <a:spLocks noEditPoints="1"/>
            </p:cNvSpPr>
            <p:nvPr/>
          </p:nvSpPr>
          <p:spPr bwMode="auto">
            <a:xfrm>
              <a:off x="6463926" y="2632337"/>
              <a:ext cx="268082" cy="349274"/>
            </a:xfrm>
            <a:custGeom>
              <a:avLst/>
              <a:gdLst>
                <a:gd name="T0" fmla="*/ 153 w 310"/>
                <a:gd name="T1" fmla="*/ 1 h 404"/>
                <a:gd name="T2" fmla="*/ 84 w 310"/>
                <a:gd name="T3" fmla="*/ 76 h 404"/>
                <a:gd name="T4" fmla="*/ 156 w 310"/>
                <a:gd name="T5" fmla="*/ 165 h 404"/>
                <a:gd name="T6" fmla="*/ 225 w 310"/>
                <a:gd name="T7" fmla="*/ 73 h 404"/>
                <a:gd name="T8" fmla="*/ 153 w 310"/>
                <a:gd name="T9" fmla="*/ 1 h 404"/>
                <a:gd name="T10" fmla="*/ 155 w 310"/>
                <a:gd name="T11" fmla="*/ 261 h 404"/>
                <a:gd name="T12" fmla="*/ 201 w 310"/>
                <a:gd name="T13" fmla="*/ 195 h 404"/>
                <a:gd name="T14" fmla="*/ 213 w 310"/>
                <a:gd name="T15" fmla="*/ 190 h 404"/>
                <a:gd name="T16" fmla="*/ 263 w 310"/>
                <a:gd name="T17" fmla="*/ 199 h 404"/>
                <a:gd name="T18" fmla="*/ 293 w 310"/>
                <a:gd name="T19" fmla="*/ 225 h 404"/>
                <a:gd name="T20" fmla="*/ 304 w 310"/>
                <a:gd name="T21" fmla="*/ 385 h 404"/>
                <a:gd name="T22" fmla="*/ 282 w 310"/>
                <a:gd name="T23" fmla="*/ 404 h 404"/>
                <a:gd name="T24" fmla="*/ 27 w 310"/>
                <a:gd name="T25" fmla="*/ 404 h 404"/>
                <a:gd name="T26" fmla="*/ 5 w 310"/>
                <a:gd name="T27" fmla="*/ 385 h 404"/>
                <a:gd name="T28" fmla="*/ 16 w 310"/>
                <a:gd name="T29" fmla="*/ 225 h 404"/>
                <a:gd name="T30" fmla="*/ 46 w 310"/>
                <a:gd name="T31" fmla="*/ 199 h 404"/>
                <a:gd name="T32" fmla="*/ 96 w 310"/>
                <a:gd name="T33" fmla="*/ 190 h 404"/>
                <a:gd name="T34" fmla="*/ 108 w 310"/>
                <a:gd name="T35" fmla="*/ 195 h 404"/>
                <a:gd name="T36" fmla="*/ 155 w 310"/>
                <a:gd name="T37" fmla="*/ 26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0" h="404">
                  <a:moveTo>
                    <a:pt x="153" y="1"/>
                  </a:moveTo>
                  <a:cubicBezTo>
                    <a:pt x="114" y="1"/>
                    <a:pt x="83" y="35"/>
                    <a:pt x="84" y="76"/>
                  </a:cubicBezTo>
                  <a:cubicBezTo>
                    <a:pt x="85" y="117"/>
                    <a:pt x="117" y="166"/>
                    <a:pt x="156" y="165"/>
                  </a:cubicBezTo>
                  <a:cubicBezTo>
                    <a:pt x="195" y="164"/>
                    <a:pt x="226" y="114"/>
                    <a:pt x="225" y="73"/>
                  </a:cubicBezTo>
                  <a:cubicBezTo>
                    <a:pt x="224" y="32"/>
                    <a:pt x="192" y="0"/>
                    <a:pt x="153" y="1"/>
                  </a:cubicBezTo>
                  <a:close/>
                  <a:moveTo>
                    <a:pt x="155" y="261"/>
                  </a:moveTo>
                  <a:cubicBezTo>
                    <a:pt x="201" y="195"/>
                    <a:pt x="201" y="195"/>
                    <a:pt x="201" y="195"/>
                  </a:cubicBezTo>
                  <a:cubicBezTo>
                    <a:pt x="204" y="191"/>
                    <a:pt x="209" y="189"/>
                    <a:pt x="213" y="190"/>
                  </a:cubicBezTo>
                  <a:cubicBezTo>
                    <a:pt x="263" y="199"/>
                    <a:pt x="263" y="199"/>
                    <a:pt x="263" y="199"/>
                  </a:cubicBezTo>
                  <a:cubicBezTo>
                    <a:pt x="281" y="202"/>
                    <a:pt x="291" y="216"/>
                    <a:pt x="293" y="225"/>
                  </a:cubicBezTo>
                  <a:cubicBezTo>
                    <a:pt x="304" y="309"/>
                    <a:pt x="310" y="336"/>
                    <a:pt x="304" y="385"/>
                  </a:cubicBezTo>
                  <a:cubicBezTo>
                    <a:pt x="303" y="396"/>
                    <a:pt x="294" y="404"/>
                    <a:pt x="282" y="404"/>
                  </a:cubicBezTo>
                  <a:cubicBezTo>
                    <a:pt x="27" y="404"/>
                    <a:pt x="27" y="404"/>
                    <a:pt x="27" y="404"/>
                  </a:cubicBezTo>
                  <a:cubicBezTo>
                    <a:pt x="15" y="404"/>
                    <a:pt x="6" y="396"/>
                    <a:pt x="5" y="385"/>
                  </a:cubicBezTo>
                  <a:cubicBezTo>
                    <a:pt x="0" y="336"/>
                    <a:pt x="5" y="309"/>
                    <a:pt x="16" y="225"/>
                  </a:cubicBezTo>
                  <a:cubicBezTo>
                    <a:pt x="18" y="216"/>
                    <a:pt x="28" y="202"/>
                    <a:pt x="46" y="199"/>
                  </a:cubicBezTo>
                  <a:cubicBezTo>
                    <a:pt x="96" y="190"/>
                    <a:pt x="96" y="190"/>
                    <a:pt x="96" y="190"/>
                  </a:cubicBezTo>
                  <a:cubicBezTo>
                    <a:pt x="100" y="189"/>
                    <a:pt x="105" y="191"/>
                    <a:pt x="108" y="195"/>
                  </a:cubicBezTo>
                  <a:cubicBezTo>
                    <a:pt x="155" y="261"/>
                    <a:pt x="155" y="261"/>
                    <a:pt x="155" y="2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38" name="Freeform 32"/>
            <p:cNvSpPr/>
            <p:nvPr/>
          </p:nvSpPr>
          <p:spPr bwMode="auto">
            <a:xfrm>
              <a:off x="6727619" y="2616977"/>
              <a:ext cx="180672" cy="154705"/>
            </a:xfrm>
            <a:custGeom>
              <a:avLst/>
              <a:gdLst>
                <a:gd name="T0" fmla="*/ 85 w 209"/>
                <a:gd name="T1" fmla="*/ 19 h 179"/>
                <a:gd name="T2" fmla="*/ 104 w 209"/>
                <a:gd name="T3" fmla="*/ 0 h 179"/>
                <a:gd name="T4" fmla="*/ 124 w 209"/>
                <a:gd name="T5" fmla="*/ 19 h 179"/>
                <a:gd name="T6" fmla="*/ 124 w 209"/>
                <a:gd name="T7" fmla="*/ 98 h 179"/>
                <a:gd name="T8" fmla="*/ 197 w 209"/>
                <a:gd name="T9" fmla="*/ 141 h 179"/>
                <a:gd name="T10" fmla="*/ 204 w 209"/>
                <a:gd name="T11" fmla="*/ 167 h 179"/>
                <a:gd name="T12" fmla="*/ 178 w 209"/>
                <a:gd name="T13" fmla="*/ 174 h 179"/>
                <a:gd name="T14" fmla="*/ 104 w 209"/>
                <a:gd name="T15" fmla="*/ 131 h 179"/>
                <a:gd name="T16" fmla="*/ 31 w 209"/>
                <a:gd name="T17" fmla="*/ 174 h 179"/>
                <a:gd name="T18" fmla="*/ 5 w 209"/>
                <a:gd name="T19" fmla="*/ 167 h 179"/>
                <a:gd name="T20" fmla="*/ 12 w 209"/>
                <a:gd name="T21" fmla="*/ 141 h 179"/>
                <a:gd name="T22" fmla="*/ 85 w 209"/>
                <a:gd name="T23" fmla="*/ 98 h 179"/>
                <a:gd name="T24" fmla="*/ 85 w 209"/>
                <a:gd name="T25" fmla="*/ 1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 h="179">
                  <a:moveTo>
                    <a:pt x="85" y="19"/>
                  </a:moveTo>
                  <a:cubicBezTo>
                    <a:pt x="85" y="8"/>
                    <a:pt x="94" y="0"/>
                    <a:pt x="104" y="0"/>
                  </a:cubicBezTo>
                  <a:cubicBezTo>
                    <a:pt x="115" y="0"/>
                    <a:pt x="124" y="8"/>
                    <a:pt x="124" y="19"/>
                  </a:cubicBezTo>
                  <a:cubicBezTo>
                    <a:pt x="124" y="98"/>
                    <a:pt x="124" y="98"/>
                    <a:pt x="124" y="98"/>
                  </a:cubicBezTo>
                  <a:cubicBezTo>
                    <a:pt x="197" y="141"/>
                    <a:pt x="197" y="141"/>
                    <a:pt x="197" y="141"/>
                  </a:cubicBezTo>
                  <a:cubicBezTo>
                    <a:pt x="206" y="146"/>
                    <a:pt x="209" y="158"/>
                    <a:pt x="204" y="167"/>
                  </a:cubicBezTo>
                  <a:cubicBezTo>
                    <a:pt x="198" y="176"/>
                    <a:pt x="187" y="179"/>
                    <a:pt x="178" y="174"/>
                  </a:cubicBezTo>
                  <a:cubicBezTo>
                    <a:pt x="104" y="131"/>
                    <a:pt x="104" y="131"/>
                    <a:pt x="104" y="131"/>
                  </a:cubicBezTo>
                  <a:cubicBezTo>
                    <a:pt x="31" y="174"/>
                    <a:pt x="31" y="174"/>
                    <a:pt x="31" y="174"/>
                  </a:cubicBezTo>
                  <a:cubicBezTo>
                    <a:pt x="22" y="179"/>
                    <a:pt x="11" y="176"/>
                    <a:pt x="5" y="167"/>
                  </a:cubicBezTo>
                  <a:cubicBezTo>
                    <a:pt x="0" y="158"/>
                    <a:pt x="3" y="146"/>
                    <a:pt x="12" y="141"/>
                  </a:cubicBezTo>
                  <a:cubicBezTo>
                    <a:pt x="85" y="98"/>
                    <a:pt x="85" y="98"/>
                    <a:pt x="85" y="98"/>
                  </a:cubicBezTo>
                  <a:cubicBezTo>
                    <a:pt x="85" y="19"/>
                    <a:pt x="85" y="19"/>
                    <a:pt x="8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39" name="Freeform 33"/>
            <p:cNvSpPr>
              <a:spLocks noEditPoints="1"/>
            </p:cNvSpPr>
            <p:nvPr/>
          </p:nvSpPr>
          <p:spPr bwMode="auto">
            <a:xfrm>
              <a:off x="6903901" y="2632337"/>
              <a:ext cx="268082" cy="349274"/>
            </a:xfrm>
            <a:custGeom>
              <a:avLst/>
              <a:gdLst>
                <a:gd name="T0" fmla="*/ 154 w 310"/>
                <a:gd name="T1" fmla="*/ 1 h 404"/>
                <a:gd name="T2" fmla="*/ 85 w 310"/>
                <a:gd name="T3" fmla="*/ 76 h 404"/>
                <a:gd name="T4" fmla="*/ 157 w 310"/>
                <a:gd name="T5" fmla="*/ 165 h 404"/>
                <a:gd name="T6" fmla="*/ 226 w 310"/>
                <a:gd name="T7" fmla="*/ 73 h 404"/>
                <a:gd name="T8" fmla="*/ 154 w 310"/>
                <a:gd name="T9" fmla="*/ 1 h 404"/>
                <a:gd name="T10" fmla="*/ 155 w 310"/>
                <a:gd name="T11" fmla="*/ 261 h 404"/>
                <a:gd name="T12" fmla="*/ 202 w 310"/>
                <a:gd name="T13" fmla="*/ 195 h 404"/>
                <a:gd name="T14" fmla="*/ 214 w 310"/>
                <a:gd name="T15" fmla="*/ 190 h 404"/>
                <a:gd name="T16" fmla="*/ 264 w 310"/>
                <a:gd name="T17" fmla="*/ 199 h 404"/>
                <a:gd name="T18" fmla="*/ 294 w 310"/>
                <a:gd name="T19" fmla="*/ 225 h 404"/>
                <a:gd name="T20" fmla="*/ 305 w 310"/>
                <a:gd name="T21" fmla="*/ 385 h 404"/>
                <a:gd name="T22" fmla="*/ 283 w 310"/>
                <a:gd name="T23" fmla="*/ 404 h 404"/>
                <a:gd name="T24" fmla="*/ 28 w 310"/>
                <a:gd name="T25" fmla="*/ 404 h 404"/>
                <a:gd name="T26" fmla="*/ 6 w 310"/>
                <a:gd name="T27" fmla="*/ 385 h 404"/>
                <a:gd name="T28" fmla="*/ 17 w 310"/>
                <a:gd name="T29" fmla="*/ 225 h 404"/>
                <a:gd name="T30" fmla="*/ 47 w 310"/>
                <a:gd name="T31" fmla="*/ 199 h 404"/>
                <a:gd name="T32" fmla="*/ 97 w 310"/>
                <a:gd name="T33" fmla="*/ 190 h 404"/>
                <a:gd name="T34" fmla="*/ 109 w 310"/>
                <a:gd name="T35" fmla="*/ 195 h 404"/>
                <a:gd name="T36" fmla="*/ 155 w 310"/>
                <a:gd name="T37" fmla="*/ 26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0" h="404">
                  <a:moveTo>
                    <a:pt x="154" y="1"/>
                  </a:moveTo>
                  <a:cubicBezTo>
                    <a:pt x="115" y="1"/>
                    <a:pt x="84" y="35"/>
                    <a:pt x="85" y="76"/>
                  </a:cubicBezTo>
                  <a:cubicBezTo>
                    <a:pt x="86" y="117"/>
                    <a:pt x="118" y="166"/>
                    <a:pt x="157" y="165"/>
                  </a:cubicBezTo>
                  <a:cubicBezTo>
                    <a:pt x="196" y="164"/>
                    <a:pt x="227" y="114"/>
                    <a:pt x="226" y="73"/>
                  </a:cubicBezTo>
                  <a:cubicBezTo>
                    <a:pt x="225" y="32"/>
                    <a:pt x="193" y="0"/>
                    <a:pt x="154" y="1"/>
                  </a:cubicBezTo>
                  <a:close/>
                  <a:moveTo>
                    <a:pt x="155" y="261"/>
                  </a:moveTo>
                  <a:cubicBezTo>
                    <a:pt x="202" y="195"/>
                    <a:pt x="202" y="195"/>
                    <a:pt x="202" y="195"/>
                  </a:cubicBezTo>
                  <a:cubicBezTo>
                    <a:pt x="205" y="191"/>
                    <a:pt x="209" y="189"/>
                    <a:pt x="214" y="190"/>
                  </a:cubicBezTo>
                  <a:cubicBezTo>
                    <a:pt x="264" y="199"/>
                    <a:pt x="264" y="199"/>
                    <a:pt x="264" y="199"/>
                  </a:cubicBezTo>
                  <a:cubicBezTo>
                    <a:pt x="282" y="202"/>
                    <a:pt x="292" y="216"/>
                    <a:pt x="294" y="225"/>
                  </a:cubicBezTo>
                  <a:cubicBezTo>
                    <a:pt x="305" y="309"/>
                    <a:pt x="310" y="336"/>
                    <a:pt x="305" y="385"/>
                  </a:cubicBezTo>
                  <a:cubicBezTo>
                    <a:pt x="304" y="396"/>
                    <a:pt x="295" y="404"/>
                    <a:pt x="283" y="404"/>
                  </a:cubicBezTo>
                  <a:cubicBezTo>
                    <a:pt x="28" y="404"/>
                    <a:pt x="28" y="404"/>
                    <a:pt x="28" y="404"/>
                  </a:cubicBezTo>
                  <a:cubicBezTo>
                    <a:pt x="16" y="404"/>
                    <a:pt x="7" y="396"/>
                    <a:pt x="6" y="385"/>
                  </a:cubicBezTo>
                  <a:cubicBezTo>
                    <a:pt x="0" y="336"/>
                    <a:pt x="6" y="309"/>
                    <a:pt x="17" y="225"/>
                  </a:cubicBezTo>
                  <a:cubicBezTo>
                    <a:pt x="19" y="216"/>
                    <a:pt x="29" y="202"/>
                    <a:pt x="47" y="199"/>
                  </a:cubicBezTo>
                  <a:cubicBezTo>
                    <a:pt x="97" y="190"/>
                    <a:pt x="97" y="190"/>
                    <a:pt x="97" y="190"/>
                  </a:cubicBezTo>
                  <a:cubicBezTo>
                    <a:pt x="101" y="189"/>
                    <a:pt x="106" y="191"/>
                    <a:pt x="109" y="195"/>
                  </a:cubicBezTo>
                  <a:cubicBezTo>
                    <a:pt x="155" y="261"/>
                    <a:pt x="155" y="261"/>
                    <a:pt x="155" y="2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sp>
        <p:nvSpPr>
          <p:cNvPr id="40" name="Freeform 8"/>
          <p:cNvSpPr/>
          <p:nvPr/>
        </p:nvSpPr>
        <p:spPr bwMode="auto">
          <a:xfrm rot="16200000">
            <a:off x="5439196" y="3608423"/>
            <a:ext cx="1134105" cy="1519310"/>
          </a:xfrm>
          <a:custGeom>
            <a:avLst/>
            <a:gdLst>
              <a:gd name="T0" fmla="*/ 0 w 308"/>
              <a:gd name="T1" fmla="*/ 6 h 412"/>
              <a:gd name="T2" fmla="*/ 166 w 308"/>
              <a:gd name="T3" fmla="*/ 5 h 412"/>
              <a:gd name="T4" fmla="*/ 273 w 308"/>
              <a:gd name="T5" fmla="*/ 76 h 412"/>
              <a:gd name="T6" fmla="*/ 304 w 308"/>
              <a:gd name="T7" fmla="*/ 150 h 412"/>
              <a:gd name="T8" fmla="*/ 305 w 308"/>
              <a:gd name="T9" fmla="*/ 180 h 412"/>
              <a:gd name="T10" fmla="*/ 225 w 308"/>
              <a:gd name="T11" fmla="*/ 375 h 412"/>
              <a:gd name="T12" fmla="*/ 220 w 308"/>
              <a:gd name="T13" fmla="*/ 386 h 412"/>
              <a:gd name="T14" fmla="*/ 170 w 308"/>
              <a:gd name="T15" fmla="*/ 382 h 412"/>
              <a:gd name="T16" fmla="*/ 142 w 308"/>
              <a:gd name="T17" fmla="*/ 314 h 412"/>
              <a:gd name="T18" fmla="*/ 34 w 308"/>
              <a:gd name="T19" fmla="*/ 60 h 412"/>
              <a:gd name="T20" fmla="*/ 0 w 308"/>
              <a:gd name="T21" fmla="*/ 6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8" h="412">
                <a:moveTo>
                  <a:pt x="0" y="6"/>
                </a:moveTo>
                <a:cubicBezTo>
                  <a:pt x="53" y="6"/>
                  <a:pt x="110" y="10"/>
                  <a:pt x="166" y="5"/>
                </a:cubicBezTo>
                <a:cubicBezTo>
                  <a:pt x="224" y="0"/>
                  <a:pt x="256" y="23"/>
                  <a:pt x="273" y="76"/>
                </a:cubicBezTo>
                <a:cubicBezTo>
                  <a:pt x="281" y="101"/>
                  <a:pt x="295" y="125"/>
                  <a:pt x="304" y="150"/>
                </a:cubicBezTo>
                <a:cubicBezTo>
                  <a:pt x="308" y="159"/>
                  <a:pt x="308" y="171"/>
                  <a:pt x="305" y="180"/>
                </a:cubicBezTo>
                <a:cubicBezTo>
                  <a:pt x="279" y="245"/>
                  <a:pt x="252" y="310"/>
                  <a:pt x="225" y="375"/>
                </a:cubicBezTo>
                <a:cubicBezTo>
                  <a:pt x="224" y="379"/>
                  <a:pt x="222" y="383"/>
                  <a:pt x="220" y="386"/>
                </a:cubicBezTo>
                <a:cubicBezTo>
                  <a:pt x="203" y="412"/>
                  <a:pt x="184" y="411"/>
                  <a:pt x="170" y="382"/>
                </a:cubicBezTo>
                <a:cubicBezTo>
                  <a:pt x="159" y="360"/>
                  <a:pt x="152" y="336"/>
                  <a:pt x="142" y="314"/>
                </a:cubicBezTo>
                <a:cubicBezTo>
                  <a:pt x="106" y="229"/>
                  <a:pt x="71" y="144"/>
                  <a:pt x="34" y="60"/>
                </a:cubicBezTo>
                <a:cubicBezTo>
                  <a:pt x="26" y="41"/>
                  <a:pt x="12" y="25"/>
                  <a:pt x="0" y="6"/>
                </a:cubicBez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pSp>
        <p:nvGrpSpPr>
          <p:cNvPr id="41" name="组合 40"/>
          <p:cNvGrpSpPr>
            <a:grpSpLocks noChangeAspect="1"/>
          </p:cNvGrpSpPr>
          <p:nvPr/>
        </p:nvGrpSpPr>
        <p:grpSpPr>
          <a:xfrm>
            <a:off x="5801517" y="4112566"/>
            <a:ext cx="177662" cy="236350"/>
            <a:chOff x="8776738" y="4901987"/>
            <a:chExt cx="528116" cy="702571"/>
          </a:xfrm>
          <a:solidFill>
            <a:schemeClr val="bg1">
              <a:lumMod val="95000"/>
            </a:schemeClr>
          </a:solidFill>
        </p:grpSpPr>
        <p:sp>
          <p:nvSpPr>
            <p:cNvPr id="42" name="Freeform 23"/>
            <p:cNvSpPr>
              <a:spLocks noEditPoints="1"/>
            </p:cNvSpPr>
            <p:nvPr/>
          </p:nvSpPr>
          <p:spPr bwMode="auto">
            <a:xfrm>
              <a:off x="8776738" y="4901987"/>
              <a:ext cx="519705" cy="702571"/>
            </a:xfrm>
            <a:custGeom>
              <a:avLst/>
              <a:gdLst>
                <a:gd name="T0" fmla="*/ 592 w 601"/>
                <a:gd name="T1" fmla="*/ 600 h 813"/>
                <a:gd name="T2" fmla="*/ 374 w 601"/>
                <a:gd name="T3" fmla="*/ 589 h 813"/>
                <a:gd name="T4" fmla="*/ 374 w 601"/>
                <a:gd name="T5" fmla="*/ 423 h 813"/>
                <a:gd name="T6" fmla="*/ 601 w 601"/>
                <a:gd name="T7" fmla="*/ 435 h 813"/>
                <a:gd name="T8" fmla="*/ 533 w 601"/>
                <a:gd name="T9" fmla="*/ 514 h 813"/>
                <a:gd name="T10" fmla="*/ 592 w 601"/>
                <a:gd name="T11" fmla="*/ 600 h 813"/>
                <a:gd name="T12" fmla="*/ 253 w 601"/>
                <a:gd name="T13" fmla="*/ 44 h 813"/>
                <a:gd name="T14" fmla="*/ 298 w 601"/>
                <a:gd name="T15" fmla="*/ 0 h 813"/>
                <a:gd name="T16" fmla="*/ 342 w 601"/>
                <a:gd name="T17" fmla="*/ 44 h 813"/>
                <a:gd name="T18" fmla="*/ 342 w 601"/>
                <a:gd name="T19" fmla="*/ 103 h 813"/>
                <a:gd name="T20" fmla="*/ 253 w 601"/>
                <a:gd name="T21" fmla="*/ 108 h 813"/>
                <a:gd name="T22" fmla="*/ 253 w 601"/>
                <a:gd name="T23" fmla="*/ 44 h 813"/>
                <a:gd name="T24" fmla="*/ 342 w 601"/>
                <a:gd name="T25" fmla="*/ 332 h 813"/>
                <a:gd name="T26" fmla="*/ 342 w 601"/>
                <a:gd name="T27" fmla="*/ 737 h 813"/>
                <a:gd name="T28" fmla="*/ 355 w 601"/>
                <a:gd name="T29" fmla="*/ 750 h 813"/>
                <a:gd name="T30" fmla="*/ 380 w 601"/>
                <a:gd name="T31" fmla="*/ 750 h 813"/>
                <a:gd name="T32" fmla="*/ 415 w 601"/>
                <a:gd name="T33" fmla="*/ 786 h 813"/>
                <a:gd name="T34" fmla="*/ 415 w 601"/>
                <a:gd name="T35" fmla="*/ 813 h 813"/>
                <a:gd name="T36" fmla="*/ 180 w 601"/>
                <a:gd name="T37" fmla="*/ 813 h 813"/>
                <a:gd name="T38" fmla="*/ 180 w 601"/>
                <a:gd name="T39" fmla="*/ 786 h 813"/>
                <a:gd name="T40" fmla="*/ 216 w 601"/>
                <a:gd name="T41" fmla="*/ 750 h 813"/>
                <a:gd name="T42" fmla="*/ 240 w 601"/>
                <a:gd name="T43" fmla="*/ 750 h 813"/>
                <a:gd name="T44" fmla="*/ 253 w 601"/>
                <a:gd name="T45" fmla="*/ 737 h 813"/>
                <a:gd name="T46" fmla="*/ 253 w 601"/>
                <a:gd name="T47" fmla="*/ 337 h 813"/>
                <a:gd name="T48" fmla="*/ 342 w 601"/>
                <a:gd name="T49" fmla="*/ 332 h 813"/>
                <a:gd name="T50" fmla="*/ 221 w 601"/>
                <a:gd name="T51" fmla="*/ 581 h 813"/>
                <a:gd name="T52" fmla="*/ 59 w 601"/>
                <a:gd name="T53" fmla="*/ 572 h 813"/>
                <a:gd name="T54" fmla="*/ 0 w 601"/>
                <a:gd name="T55" fmla="*/ 486 h 813"/>
                <a:gd name="T56" fmla="*/ 68 w 601"/>
                <a:gd name="T57" fmla="*/ 407 h 813"/>
                <a:gd name="T58" fmla="*/ 221 w 601"/>
                <a:gd name="T59" fmla="*/ 415 h 813"/>
                <a:gd name="T60" fmla="*/ 221 w 601"/>
                <a:gd name="T61" fmla="*/ 581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01" h="813">
                  <a:moveTo>
                    <a:pt x="592" y="600"/>
                  </a:moveTo>
                  <a:cubicBezTo>
                    <a:pt x="374" y="589"/>
                    <a:pt x="374" y="589"/>
                    <a:pt x="374" y="589"/>
                  </a:cubicBezTo>
                  <a:cubicBezTo>
                    <a:pt x="374" y="423"/>
                    <a:pt x="374" y="423"/>
                    <a:pt x="374" y="423"/>
                  </a:cubicBezTo>
                  <a:cubicBezTo>
                    <a:pt x="601" y="435"/>
                    <a:pt x="601" y="435"/>
                    <a:pt x="601" y="435"/>
                  </a:cubicBezTo>
                  <a:cubicBezTo>
                    <a:pt x="533" y="514"/>
                    <a:pt x="533" y="514"/>
                    <a:pt x="533" y="514"/>
                  </a:cubicBezTo>
                  <a:cubicBezTo>
                    <a:pt x="592" y="600"/>
                    <a:pt x="592" y="600"/>
                    <a:pt x="592" y="600"/>
                  </a:cubicBezTo>
                  <a:close/>
                  <a:moveTo>
                    <a:pt x="253" y="44"/>
                  </a:moveTo>
                  <a:cubicBezTo>
                    <a:pt x="253" y="20"/>
                    <a:pt x="273" y="0"/>
                    <a:pt x="298" y="0"/>
                  </a:cubicBezTo>
                  <a:cubicBezTo>
                    <a:pt x="322" y="0"/>
                    <a:pt x="342" y="20"/>
                    <a:pt x="342" y="44"/>
                  </a:cubicBezTo>
                  <a:cubicBezTo>
                    <a:pt x="342" y="103"/>
                    <a:pt x="342" y="103"/>
                    <a:pt x="342" y="103"/>
                  </a:cubicBezTo>
                  <a:cubicBezTo>
                    <a:pt x="253" y="108"/>
                    <a:pt x="253" y="108"/>
                    <a:pt x="253" y="108"/>
                  </a:cubicBezTo>
                  <a:cubicBezTo>
                    <a:pt x="253" y="44"/>
                    <a:pt x="253" y="44"/>
                    <a:pt x="253" y="44"/>
                  </a:cubicBezTo>
                  <a:close/>
                  <a:moveTo>
                    <a:pt x="342" y="332"/>
                  </a:moveTo>
                  <a:cubicBezTo>
                    <a:pt x="342" y="737"/>
                    <a:pt x="342" y="737"/>
                    <a:pt x="342" y="737"/>
                  </a:cubicBezTo>
                  <a:cubicBezTo>
                    <a:pt x="342" y="744"/>
                    <a:pt x="348" y="750"/>
                    <a:pt x="355" y="750"/>
                  </a:cubicBezTo>
                  <a:cubicBezTo>
                    <a:pt x="380" y="750"/>
                    <a:pt x="380" y="750"/>
                    <a:pt x="380" y="750"/>
                  </a:cubicBezTo>
                  <a:cubicBezTo>
                    <a:pt x="399" y="750"/>
                    <a:pt x="415" y="766"/>
                    <a:pt x="415" y="786"/>
                  </a:cubicBezTo>
                  <a:cubicBezTo>
                    <a:pt x="415" y="813"/>
                    <a:pt x="415" y="813"/>
                    <a:pt x="415" y="813"/>
                  </a:cubicBezTo>
                  <a:cubicBezTo>
                    <a:pt x="180" y="813"/>
                    <a:pt x="180" y="813"/>
                    <a:pt x="180" y="813"/>
                  </a:cubicBezTo>
                  <a:cubicBezTo>
                    <a:pt x="180" y="786"/>
                    <a:pt x="180" y="786"/>
                    <a:pt x="180" y="786"/>
                  </a:cubicBezTo>
                  <a:cubicBezTo>
                    <a:pt x="180" y="766"/>
                    <a:pt x="196" y="750"/>
                    <a:pt x="216" y="750"/>
                  </a:cubicBezTo>
                  <a:cubicBezTo>
                    <a:pt x="240" y="750"/>
                    <a:pt x="240" y="750"/>
                    <a:pt x="240" y="750"/>
                  </a:cubicBezTo>
                  <a:cubicBezTo>
                    <a:pt x="247" y="750"/>
                    <a:pt x="253" y="744"/>
                    <a:pt x="253" y="737"/>
                  </a:cubicBezTo>
                  <a:cubicBezTo>
                    <a:pt x="253" y="337"/>
                    <a:pt x="253" y="337"/>
                    <a:pt x="253" y="337"/>
                  </a:cubicBezTo>
                  <a:cubicBezTo>
                    <a:pt x="342" y="332"/>
                    <a:pt x="342" y="332"/>
                    <a:pt x="342" y="332"/>
                  </a:cubicBezTo>
                  <a:close/>
                  <a:moveTo>
                    <a:pt x="221" y="581"/>
                  </a:moveTo>
                  <a:cubicBezTo>
                    <a:pt x="59" y="572"/>
                    <a:pt x="59" y="572"/>
                    <a:pt x="59" y="572"/>
                  </a:cubicBezTo>
                  <a:cubicBezTo>
                    <a:pt x="0" y="486"/>
                    <a:pt x="0" y="486"/>
                    <a:pt x="0" y="486"/>
                  </a:cubicBezTo>
                  <a:cubicBezTo>
                    <a:pt x="68" y="407"/>
                    <a:pt x="68" y="407"/>
                    <a:pt x="68" y="407"/>
                  </a:cubicBezTo>
                  <a:cubicBezTo>
                    <a:pt x="221" y="415"/>
                    <a:pt x="221" y="415"/>
                    <a:pt x="221" y="415"/>
                  </a:cubicBezTo>
                  <a:cubicBezTo>
                    <a:pt x="221" y="581"/>
                    <a:pt x="221" y="581"/>
                    <a:pt x="221" y="5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sp>
          <p:nvSpPr>
            <p:cNvPr id="43" name="Freeform 24"/>
            <p:cNvSpPr/>
            <p:nvPr/>
          </p:nvSpPr>
          <p:spPr bwMode="auto">
            <a:xfrm>
              <a:off x="8785515" y="5009147"/>
              <a:ext cx="519339" cy="166774"/>
            </a:xfrm>
            <a:custGeom>
              <a:avLst/>
              <a:gdLst>
                <a:gd name="T0" fmla="*/ 0 w 1420"/>
                <a:gd name="T1" fmla="*/ 66 h 456"/>
                <a:gd name="T2" fmla="*/ 631 w 1420"/>
                <a:gd name="T3" fmla="*/ 33 h 456"/>
                <a:gd name="T4" fmla="*/ 1259 w 1420"/>
                <a:gd name="T5" fmla="*/ 0 h 456"/>
                <a:gd name="T6" fmla="*/ 1420 w 1420"/>
                <a:gd name="T7" fmla="*/ 189 h 456"/>
                <a:gd name="T8" fmla="*/ 1281 w 1420"/>
                <a:gd name="T9" fmla="*/ 390 h 456"/>
                <a:gd name="T10" fmla="*/ 650 w 1420"/>
                <a:gd name="T11" fmla="*/ 423 h 456"/>
                <a:gd name="T12" fmla="*/ 21 w 1420"/>
                <a:gd name="T13" fmla="*/ 456 h 456"/>
                <a:gd name="T14" fmla="*/ 160 w 1420"/>
                <a:gd name="T15" fmla="*/ 253 h 456"/>
                <a:gd name="T16" fmla="*/ 0 w 1420"/>
                <a:gd name="T17" fmla="*/ 66 h 456"/>
                <a:gd name="T18" fmla="*/ 0 w 1420"/>
                <a:gd name="T19" fmla="*/ 66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0" h="456">
                  <a:moveTo>
                    <a:pt x="0" y="66"/>
                  </a:moveTo>
                  <a:lnTo>
                    <a:pt x="631" y="33"/>
                  </a:lnTo>
                  <a:lnTo>
                    <a:pt x="1259" y="0"/>
                  </a:lnTo>
                  <a:lnTo>
                    <a:pt x="1420" y="189"/>
                  </a:lnTo>
                  <a:lnTo>
                    <a:pt x="1281" y="390"/>
                  </a:lnTo>
                  <a:lnTo>
                    <a:pt x="650" y="423"/>
                  </a:lnTo>
                  <a:lnTo>
                    <a:pt x="21" y="456"/>
                  </a:lnTo>
                  <a:lnTo>
                    <a:pt x="160" y="253"/>
                  </a:lnTo>
                  <a:lnTo>
                    <a:pt x="0" y="66"/>
                  </a:lnTo>
                  <a:lnTo>
                    <a:pt x="0"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lumMod val="95000"/>
                  </a:schemeClr>
                </a:solidFill>
              </a:endParaRPr>
            </a:p>
          </p:txBody>
        </p:sp>
      </p:grpSp>
      <p:sp>
        <p:nvSpPr>
          <p:cNvPr id="50" name="文本框 49"/>
          <p:cNvSpPr txBox="1"/>
          <p:nvPr/>
        </p:nvSpPr>
        <p:spPr>
          <a:xfrm>
            <a:off x="1078301" y="1972537"/>
            <a:ext cx="3944707" cy="652486"/>
          </a:xfrm>
          <a:prstGeom prst="rect">
            <a:avLst/>
          </a:prstGeom>
          <a:noFill/>
        </p:spPr>
        <p:txBody>
          <a:bodyPr wrap="square" rtlCol="0">
            <a:spAutoFit/>
          </a:bodyPr>
          <a:lstStyle/>
          <a:p>
            <a:pPr algn="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1.</a:t>
            </a:r>
            <a:r>
              <a:rPr lang="zh-CN" altLang="en-US" sz="1400" dirty="0">
                <a:solidFill>
                  <a:srgbClr val="002B41"/>
                </a:solidFill>
                <a:latin typeface="微软雅黑" panose="020B0503020204020204" pitchFamily="34" charset="-122"/>
                <a:ea typeface="微软雅黑" panose="020B0503020204020204" pitchFamily="34" charset="-122"/>
              </a:rPr>
              <a:t>验证是静态的验证文档、设计、代码的过程。</a:t>
            </a:r>
            <a:endParaRPr lang="en-US" altLang="zh-CN" sz="1400" dirty="0">
              <a:solidFill>
                <a:srgbClr val="002B41"/>
              </a:solidFill>
              <a:latin typeface="微软雅黑" panose="020B0503020204020204" pitchFamily="34" charset="-122"/>
              <a:ea typeface="微软雅黑" panose="020B0503020204020204" pitchFamily="34" charset="-122"/>
            </a:endParaRPr>
          </a:p>
          <a:p>
            <a:pPr algn="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通常情况下不运行代码。</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52" name="TextBox 76"/>
          <p:cNvSpPr txBox="1"/>
          <p:nvPr/>
        </p:nvSpPr>
        <p:spPr>
          <a:xfrm>
            <a:off x="2093576" y="1149740"/>
            <a:ext cx="1736552" cy="400110"/>
          </a:xfrm>
          <a:prstGeom prst="rect">
            <a:avLst/>
          </a:prstGeom>
          <a:noFill/>
        </p:spPr>
        <p:txBody>
          <a:bodyPr wrap="square" rtlCol="0">
            <a:spAutoFit/>
          </a:bodyPr>
          <a:lstStyle/>
          <a:p>
            <a:pPr algn="r"/>
            <a:r>
              <a:rPr lang="en-US" altLang="zh-CN" sz="2000" b="1" dirty="0">
                <a:solidFill>
                  <a:srgbClr val="002B41"/>
                </a:solidFill>
                <a:latin typeface="微软雅黑" panose="020B0503020204020204" pitchFamily="34" charset="-122"/>
                <a:ea typeface="微软雅黑" panose="020B0503020204020204" pitchFamily="34" charset="-122"/>
              </a:rPr>
              <a:t>Verification</a:t>
            </a:r>
            <a:endParaRPr lang="zh-CN" altLang="en-US" sz="2000" b="1" dirty="0">
              <a:solidFill>
                <a:srgbClr val="002B41"/>
              </a:solidFill>
              <a:latin typeface="微软雅黑" panose="020B0503020204020204" pitchFamily="34" charset="-122"/>
              <a:ea typeface="微软雅黑" panose="020B0503020204020204" pitchFamily="34" charset="-122"/>
            </a:endParaRPr>
          </a:p>
        </p:txBody>
      </p:sp>
      <p:sp>
        <p:nvSpPr>
          <p:cNvPr id="53" name="TextBox 76"/>
          <p:cNvSpPr txBox="1"/>
          <p:nvPr/>
        </p:nvSpPr>
        <p:spPr>
          <a:xfrm>
            <a:off x="8301720" y="1149740"/>
            <a:ext cx="1736552" cy="400110"/>
          </a:xfrm>
          <a:prstGeom prst="rect">
            <a:avLst/>
          </a:prstGeom>
          <a:noFill/>
        </p:spPr>
        <p:txBody>
          <a:bodyPr wrap="square" rtlCol="0">
            <a:spAutoFit/>
          </a:bodyPr>
          <a:lstStyle/>
          <a:p>
            <a:pPr algn="r"/>
            <a:r>
              <a:rPr lang="en-US" altLang="zh-CN" sz="2000" b="1" dirty="0">
                <a:solidFill>
                  <a:srgbClr val="002B41"/>
                </a:solidFill>
                <a:latin typeface="微软雅黑" panose="020B0503020204020204" pitchFamily="34" charset="-122"/>
                <a:ea typeface="微软雅黑" panose="020B0503020204020204" pitchFamily="34" charset="-122"/>
              </a:rPr>
              <a:t>Validation</a:t>
            </a:r>
            <a:endParaRPr lang="zh-CN" altLang="en-US" sz="2000" b="1" dirty="0">
              <a:solidFill>
                <a:srgbClr val="002B41"/>
              </a:solidFill>
              <a:latin typeface="微软雅黑" panose="020B0503020204020204" pitchFamily="34" charset="-122"/>
              <a:ea typeface="微软雅黑" panose="020B0503020204020204" pitchFamily="34" charset="-122"/>
            </a:endParaRPr>
          </a:p>
        </p:txBody>
      </p:sp>
      <p:sp>
        <p:nvSpPr>
          <p:cNvPr id="54" name="文本框 53"/>
          <p:cNvSpPr txBox="1"/>
          <p:nvPr/>
        </p:nvSpPr>
        <p:spPr>
          <a:xfrm>
            <a:off x="7424467" y="1967093"/>
            <a:ext cx="3944707" cy="652486"/>
          </a:xfrm>
          <a:prstGeom prst="rect">
            <a:avLst/>
          </a:prstGeom>
          <a:noFill/>
        </p:spPr>
        <p:txBody>
          <a:bodyPr wrap="square" rtlCol="0">
            <a:spAutoFit/>
          </a:bodyPr>
          <a:lstStyle/>
          <a:p>
            <a:pP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1.</a:t>
            </a:r>
            <a:r>
              <a:rPr lang="zh-CN" altLang="en-US" sz="1400" dirty="0">
                <a:solidFill>
                  <a:srgbClr val="002B41"/>
                </a:solidFill>
                <a:latin typeface="微软雅黑" panose="020B0503020204020204" pitchFamily="34" charset="-122"/>
                <a:ea typeface="微软雅黑" panose="020B0503020204020204" pitchFamily="34" charset="-122"/>
              </a:rPr>
              <a:t>确认是动态的测试实际产品的方法。</a:t>
            </a:r>
            <a:endParaRPr lang="en-US" altLang="zh-CN" sz="1400" dirty="0">
              <a:solidFill>
                <a:srgbClr val="002B41"/>
              </a:solidFill>
              <a:latin typeface="微软雅黑" panose="020B0503020204020204" pitchFamily="34" charset="-122"/>
              <a:ea typeface="微软雅黑" panose="020B0503020204020204" pitchFamily="34" charset="-122"/>
            </a:endParaRPr>
          </a:p>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通常情况下需要运行代码。</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1075454" y="2862477"/>
            <a:ext cx="3944707" cy="372410"/>
          </a:xfrm>
          <a:prstGeom prst="rect">
            <a:avLst/>
          </a:prstGeom>
          <a:noFill/>
        </p:spPr>
        <p:txBody>
          <a:bodyPr wrap="square" rtlCol="0">
            <a:spAutoFit/>
          </a:bodyPr>
          <a:lstStyle/>
          <a:p>
            <a:pPr algn="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2.</a:t>
            </a:r>
            <a:r>
              <a:rPr lang="zh-CN" altLang="en-US" sz="1400" dirty="0">
                <a:solidFill>
                  <a:srgbClr val="002B41"/>
                </a:solidFill>
                <a:latin typeface="微软雅黑" panose="020B0503020204020204" pitchFamily="34" charset="-122"/>
                <a:ea typeface="微软雅黑" panose="020B0503020204020204" pitchFamily="34" charset="-122"/>
              </a:rPr>
              <a:t>验证是去检查软件是否符合特定规范。</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56" name="文本框 55"/>
          <p:cNvSpPr txBox="1"/>
          <p:nvPr/>
        </p:nvSpPr>
        <p:spPr>
          <a:xfrm>
            <a:off x="7424465" y="2862477"/>
            <a:ext cx="3944707" cy="372410"/>
          </a:xfrm>
          <a:prstGeom prst="rect">
            <a:avLst/>
          </a:prstGeom>
          <a:noFill/>
        </p:spPr>
        <p:txBody>
          <a:bodyPr wrap="square" rtlCol="0">
            <a:spAutoFit/>
          </a:bodyPr>
          <a:lstStyle/>
          <a:p>
            <a:pP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2.</a:t>
            </a:r>
            <a:r>
              <a:rPr lang="zh-CN" altLang="en-US" sz="1400" dirty="0">
                <a:solidFill>
                  <a:srgbClr val="002B41"/>
                </a:solidFill>
                <a:latin typeface="微软雅黑" panose="020B0503020204020204" pitchFamily="34" charset="-122"/>
                <a:ea typeface="微软雅黑" panose="020B0503020204020204" pitchFamily="34" charset="-122"/>
              </a:rPr>
              <a:t>确认是去检查软件是否符合了客户的要求。</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57" name="文本框 56"/>
          <p:cNvSpPr txBox="1"/>
          <p:nvPr/>
        </p:nvSpPr>
        <p:spPr>
          <a:xfrm>
            <a:off x="120771" y="3593195"/>
            <a:ext cx="4962656" cy="372410"/>
          </a:xfrm>
          <a:prstGeom prst="rect">
            <a:avLst/>
          </a:prstGeom>
          <a:noFill/>
        </p:spPr>
        <p:txBody>
          <a:bodyPr wrap="square" rtlCol="0">
            <a:spAutoFit/>
          </a:bodyPr>
          <a:lstStyle/>
          <a:p>
            <a:pPr algn="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3.</a:t>
            </a:r>
            <a:r>
              <a:rPr lang="zh-CN" altLang="en-US" sz="1400" dirty="0">
                <a:solidFill>
                  <a:srgbClr val="002B41"/>
                </a:solidFill>
                <a:latin typeface="微软雅黑" panose="020B0503020204020204" pitchFamily="34" charset="-122"/>
                <a:ea typeface="微软雅黑" panose="020B0503020204020204" pitchFamily="34" charset="-122"/>
              </a:rPr>
              <a:t>验证工作一般由</a:t>
            </a:r>
            <a:r>
              <a:rPr lang="en-US" altLang="zh-CN" sz="1400" dirty="0">
                <a:solidFill>
                  <a:srgbClr val="002B41"/>
                </a:solidFill>
                <a:latin typeface="微软雅黑" panose="020B0503020204020204" pitchFamily="34" charset="-122"/>
                <a:ea typeface="微软雅黑" panose="020B0503020204020204" pitchFamily="34" charset="-122"/>
              </a:rPr>
              <a:t>QA(Quality Assessment)</a:t>
            </a:r>
            <a:r>
              <a:rPr lang="zh-CN" altLang="en-US" sz="1400" dirty="0">
                <a:solidFill>
                  <a:srgbClr val="002B41"/>
                </a:solidFill>
                <a:latin typeface="微软雅黑" panose="020B0503020204020204" pitchFamily="34" charset="-122"/>
                <a:ea typeface="微软雅黑" panose="020B0503020204020204" pitchFamily="34" charset="-122"/>
              </a:rPr>
              <a:t>团队完成。</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59" name="文本框 58"/>
          <p:cNvSpPr txBox="1"/>
          <p:nvPr/>
        </p:nvSpPr>
        <p:spPr>
          <a:xfrm>
            <a:off x="7424464" y="3593195"/>
            <a:ext cx="3944707" cy="372410"/>
          </a:xfrm>
          <a:prstGeom prst="rect">
            <a:avLst/>
          </a:prstGeom>
          <a:noFill/>
        </p:spPr>
        <p:txBody>
          <a:bodyPr wrap="square" rtlCol="0">
            <a:spAutoFit/>
          </a:bodyPr>
          <a:lstStyle/>
          <a:p>
            <a:pP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3.</a:t>
            </a:r>
            <a:r>
              <a:rPr lang="zh-CN" altLang="en-US" sz="1400" dirty="0">
                <a:solidFill>
                  <a:srgbClr val="002B41"/>
                </a:solidFill>
                <a:latin typeface="微软雅黑" panose="020B0503020204020204" pitchFamily="34" charset="-122"/>
                <a:ea typeface="微软雅黑" panose="020B0503020204020204" pitchFamily="34" charset="-122"/>
              </a:rPr>
              <a:t>确认工作一般需要测试部门的参与。</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60" name="文本框 59"/>
          <p:cNvSpPr txBox="1"/>
          <p:nvPr/>
        </p:nvSpPr>
        <p:spPr>
          <a:xfrm>
            <a:off x="120771" y="4349709"/>
            <a:ext cx="4962656" cy="625171"/>
          </a:xfrm>
          <a:prstGeom prst="rect">
            <a:avLst/>
          </a:prstGeom>
          <a:noFill/>
        </p:spPr>
        <p:txBody>
          <a:bodyPr wrap="square" rtlCol="0">
            <a:spAutoFit/>
          </a:bodyPr>
          <a:lstStyle/>
          <a:p>
            <a:pPr algn="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4.</a:t>
            </a:r>
            <a:r>
              <a:rPr lang="zh-CN" altLang="en-US" sz="1400" dirty="0">
                <a:solidFill>
                  <a:srgbClr val="002B41"/>
                </a:solidFill>
                <a:latin typeface="微软雅黑" panose="020B0503020204020204" pitchFamily="34" charset="-122"/>
                <a:ea typeface="微软雅黑" panose="020B0503020204020204" pitchFamily="34" charset="-122"/>
              </a:rPr>
              <a:t>验证的常用方法有：</a:t>
            </a:r>
            <a:endParaRPr lang="en-US" altLang="zh-CN" sz="1400" dirty="0">
              <a:solidFill>
                <a:srgbClr val="002B41"/>
              </a:solidFill>
              <a:latin typeface="微软雅黑" panose="020B0503020204020204" pitchFamily="34" charset="-122"/>
              <a:ea typeface="微软雅黑" panose="020B0503020204020204" pitchFamily="34" charset="-122"/>
            </a:endParaRPr>
          </a:p>
          <a:p>
            <a:pPr algn="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同行评审（审查、走查）、桌面检查等。</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61" name="文本框 60"/>
          <p:cNvSpPr txBox="1"/>
          <p:nvPr/>
        </p:nvSpPr>
        <p:spPr>
          <a:xfrm>
            <a:off x="7424464" y="4336051"/>
            <a:ext cx="4962656" cy="652486"/>
          </a:xfrm>
          <a:prstGeom prst="rect">
            <a:avLst/>
          </a:prstGeom>
          <a:noFill/>
        </p:spPr>
        <p:txBody>
          <a:bodyPr wrap="square" rtlCol="0">
            <a:spAutoFit/>
          </a:bodyPr>
          <a:lstStyle/>
          <a:p>
            <a:pP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4.</a:t>
            </a:r>
            <a:r>
              <a:rPr lang="zh-CN" altLang="en-US" sz="1400" dirty="0">
                <a:solidFill>
                  <a:srgbClr val="002B41"/>
                </a:solidFill>
                <a:latin typeface="微软雅黑" panose="020B0503020204020204" pitchFamily="34" charset="-122"/>
                <a:ea typeface="微软雅黑" panose="020B0503020204020204" pitchFamily="34" charset="-122"/>
              </a:rPr>
              <a:t>确认的常用方法有：</a:t>
            </a:r>
            <a:endParaRPr lang="en-US" altLang="zh-CN" sz="1400" dirty="0">
              <a:solidFill>
                <a:srgbClr val="002B41"/>
              </a:solidFill>
              <a:latin typeface="微软雅黑" panose="020B0503020204020204" pitchFamily="34" charset="-122"/>
              <a:ea typeface="微软雅黑" panose="020B0503020204020204" pitchFamily="34" charset="-122"/>
            </a:endParaRPr>
          </a:p>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单元测试、集成测试、系统测试、验收测试等。</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44" name="文本框 43"/>
          <p:cNvSpPr txBox="1"/>
          <p:nvPr/>
        </p:nvSpPr>
        <p:spPr>
          <a:xfrm>
            <a:off x="57505" y="5211053"/>
            <a:ext cx="4962656" cy="372410"/>
          </a:xfrm>
          <a:prstGeom prst="rect">
            <a:avLst/>
          </a:prstGeom>
          <a:noFill/>
        </p:spPr>
        <p:txBody>
          <a:bodyPr wrap="square" rtlCol="0">
            <a:spAutoFit/>
          </a:bodyPr>
          <a:lstStyle/>
          <a:p>
            <a:pPr algn="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5.</a:t>
            </a:r>
            <a:r>
              <a:rPr lang="zh-CN" altLang="en-US" sz="1400" dirty="0">
                <a:solidFill>
                  <a:srgbClr val="002B41"/>
                </a:solidFill>
                <a:latin typeface="微软雅黑" panose="020B0503020204020204" pitchFamily="34" charset="-122"/>
                <a:ea typeface="微软雅黑" panose="020B0503020204020204" pitchFamily="34" charset="-122"/>
              </a:rPr>
              <a:t>验证常被用作发现较底层错误的方法。</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45" name="文本框 44"/>
          <p:cNvSpPr txBox="1"/>
          <p:nvPr/>
        </p:nvSpPr>
        <p:spPr>
          <a:xfrm>
            <a:off x="5792890" y="5207340"/>
            <a:ext cx="4962656" cy="372410"/>
          </a:xfrm>
          <a:prstGeom prst="rect">
            <a:avLst/>
          </a:prstGeom>
          <a:noFill/>
        </p:spPr>
        <p:txBody>
          <a:bodyPr wrap="square" rtlCol="0">
            <a:spAutoFit/>
          </a:bodyPr>
          <a:lstStyle/>
          <a:p>
            <a:pPr algn="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5.</a:t>
            </a:r>
            <a:r>
              <a:rPr lang="zh-CN" altLang="en-US" sz="1400" dirty="0">
                <a:solidFill>
                  <a:srgbClr val="002B41"/>
                </a:solidFill>
                <a:latin typeface="微软雅黑" panose="020B0503020204020204" pitchFamily="34" charset="-122"/>
                <a:ea typeface="微软雅黑" panose="020B0503020204020204" pitchFamily="34" charset="-122"/>
              </a:rPr>
              <a:t>确认常被用作发现较高层错误的方法。</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barn(inVertical)">
                                      <p:cBhvr>
                                        <p:cTn id="7" dur="500"/>
                                        <p:tgtEl>
                                          <p:spTgt spid="5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barn(inVertical)">
                                      <p:cBhvr>
                                        <p:cTn id="10" dur="500"/>
                                        <p:tgtEl>
                                          <p:spTgt spid="50"/>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55"/>
                                        </p:tgtEl>
                                        <p:attrNameLst>
                                          <p:attrName>style.visibility</p:attrName>
                                        </p:attrNameLst>
                                      </p:cBhvr>
                                      <p:to>
                                        <p:strVal val="visible"/>
                                      </p:to>
                                    </p:set>
                                    <p:animEffect transition="in" filter="barn(inVertical)">
                                      <p:cBhvr>
                                        <p:cTn id="15" dur="500"/>
                                        <p:tgtEl>
                                          <p:spTgt spid="55"/>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56"/>
                                        </p:tgtEl>
                                        <p:attrNameLst>
                                          <p:attrName>style.visibility</p:attrName>
                                        </p:attrNameLst>
                                      </p:cBhvr>
                                      <p:to>
                                        <p:strVal val="visible"/>
                                      </p:to>
                                    </p:set>
                                    <p:animEffect transition="in" filter="barn(inVertical)">
                                      <p:cBhvr>
                                        <p:cTn id="18" dur="500"/>
                                        <p:tgtEl>
                                          <p:spTgt spid="56"/>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barn(inVertical)">
                                      <p:cBhvr>
                                        <p:cTn id="23" dur="500"/>
                                        <p:tgtEl>
                                          <p:spTgt spid="57"/>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59"/>
                                        </p:tgtEl>
                                        <p:attrNameLst>
                                          <p:attrName>style.visibility</p:attrName>
                                        </p:attrNameLst>
                                      </p:cBhvr>
                                      <p:to>
                                        <p:strVal val="visible"/>
                                      </p:to>
                                    </p:set>
                                    <p:animEffect transition="in" filter="barn(inVertical)">
                                      <p:cBhvr>
                                        <p:cTn id="26" dur="500"/>
                                        <p:tgtEl>
                                          <p:spTgt spid="59"/>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60"/>
                                        </p:tgtEl>
                                        <p:attrNameLst>
                                          <p:attrName>style.visibility</p:attrName>
                                        </p:attrNameLst>
                                      </p:cBhvr>
                                      <p:to>
                                        <p:strVal val="visible"/>
                                      </p:to>
                                    </p:set>
                                    <p:animEffect transition="in" filter="barn(inVertical)">
                                      <p:cBhvr>
                                        <p:cTn id="31" dur="500"/>
                                        <p:tgtEl>
                                          <p:spTgt spid="60"/>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61"/>
                                        </p:tgtEl>
                                        <p:attrNameLst>
                                          <p:attrName>style.visibility</p:attrName>
                                        </p:attrNameLst>
                                      </p:cBhvr>
                                      <p:to>
                                        <p:strVal val="visible"/>
                                      </p:to>
                                    </p:set>
                                    <p:animEffect transition="in" filter="barn(inVertical)">
                                      <p:cBhvr>
                                        <p:cTn id="34" dur="500"/>
                                        <p:tgtEl>
                                          <p:spTgt spid="61"/>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44"/>
                                        </p:tgtEl>
                                        <p:attrNameLst>
                                          <p:attrName>style.visibility</p:attrName>
                                        </p:attrNameLst>
                                      </p:cBhvr>
                                      <p:to>
                                        <p:strVal val="visible"/>
                                      </p:to>
                                    </p:set>
                                    <p:animEffect transition="in" filter="barn(inVertical)">
                                      <p:cBhvr>
                                        <p:cTn id="39" dur="500"/>
                                        <p:tgtEl>
                                          <p:spTgt spid="44"/>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45"/>
                                        </p:tgtEl>
                                        <p:attrNameLst>
                                          <p:attrName>style.visibility</p:attrName>
                                        </p:attrNameLst>
                                      </p:cBhvr>
                                      <p:to>
                                        <p:strVal val="visible"/>
                                      </p:to>
                                    </p:set>
                                    <p:animEffect transition="in" filter="barn(inVertical)">
                                      <p:cBhvr>
                                        <p:cTn id="4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4" grpId="0"/>
      <p:bldP spid="55" grpId="0"/>
      <p:bldP spid="56" grpId="0"/>
      <p:bldP spid="57" grpId="0"/>
      <p:bldP spid="59" grpId="0"/>
      <p:bldP spid="60" grpId="0"/>
      <p:bldP spid="61" grpId="0"/>
      <p:bldP spid="44" grpId="0"/>
      <p:bldP spid="4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6"/>
          <p:cNvSpPr txBox="1"/>
          <p:nvPr/>
        </p:nvSpPr>
        <p:spPr>
          <a:xfrm>
            <a:off x="443585" y="173615"/>
            <a:ext cx="870751" cy="400110"/>
          </a:xfrm>
          <a:prstGeom prst="rect">
            <a:avLst/>
          </a:prstGeom>
          <a:noFill/>
        </p:spPr>
        <p:txBody>
          <a:bodyPr wrap="none" rtlCol="0">
            <a:spAutoFit/>
          </a:bodyPr>
          <a:lstStyle/>
          <a:p>
            <a:r>
              <a:rPr lang="en-US" altLang="zh-CN" sz="2000" dirty="0">
                <a:solidFill>
                  <a:srgbClr val="002B41"/>
                </a:solidFill>
                <a:latin typeface="微软雅黑" panose="020B0503020204020204" pitchFamily="34" charset="-122"/>
                <a:ea typeface="微软雅黑" panose="020B0503020204020204" pitchFamily="34" charset="-122"/>
              </a:rPr>
              <a:t>V</a:t>
            </a:r>
            <a:r>
              <a:rPr lang="zh-CN" altLang="en-US" sz="2000" dirty="0">
                <a:solidFill>
                  <a:srgbClr val="002B41"/>
                </a:solidFill>
                <a:latin typeface="微软雅黑" panose="020B0503020204020204" pitchFamily="34" charset="-122"/>
                <a:ea typeface="微软雅黑" panose="020B0503020204020204" pitchFamily="34" charset="-122"/>
              </a:rPr>
              <a:t>模型</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5" name="矩形 4"/>
          <p:cNvSpPr/>
          <p:nvPr/>
        </p:nvSpPr>
        <p:spPr>
          <a:xfrm>
            <a:off x="1326107" y="2242868"/>
            <a:ext cx="9539785" cy="3347049"/>
          </a:xfrm>
          <a:prstGeom prst="rect">
            <a:avLst/>
          </a:prstGeom>
          <a:noFill/>
          <a:ln w="28575">
            <a:solidFill>
              <a:srgbClr val="002B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76"/>
          <p:cNvSpPr txBox="1"/>
          <p:nvPr/>
        </p:nvSpPr>
        <p:spPr>
          <a:xfrm>
            <a:off x="1698622" y="2631620"/>
            <a:ext cx="1733670" cy="400110"/>
          </a:xfrm>
          <a:prstGeom prst="rect">
            <a:avLst/>
          </a:prstGeom>
          <a:noFill/>
          <a:effectLst/>
        </p:spPr>
        <p:txBody>
          <a:bodyPr wrap="square" rtlCol="0">
            <a:spAutoFit/>
          </a:bodyPr>
          <a:lstStyle/>
          <a:p>
            <a:r>
              <a:rPr lang="en-US" altLang="zh-CN" sz="2000" b="1" dirty="0">
                <a:solidFill>
                  <a:srgbClr val="002B41"/>
                </a:solidFill>
                <a:latin typeface="微软雅黑" panose="020B0503020204020204" pitchFamily="34" charset="-122"/>
                <a:ea typeface="微软雅黑" panose="020B0503020204020204" pitchFamily="34" charset="-122"/>
              </a:rPr>
              <a:t>V</a:t>
            </a:r>
            <a:r>
              <a:rPr lang="zh-CN" altLang="en-US" sz="2000" b="1" dirty="0">
                <a:solidFill>
                  <a:srgbClr val="002B41"/>
                </a:solidFill>
                <a:latin typeface="微软雅黑" panose="020B0503020204020204" pitchFamily="34" charset="-122"/>
                <a:ea typeface="微软雅黑" panose="020B0503020204020204" pitchFamily="34" charset="-122"/>
              </a:rPr>
              <a:t>模型</a:t>
            </a:r>
          </a:p>
        </p:txBody>
      </p:sp>
      <p:sp>
        <p:nvSpPr>
          <p:cNvPr id="8" name="文本框 7"/>
          <p:cNvSpPr txBox="1"/>
          <p:nvPr/>
        </p:nvSpPr>
        <p:spPr>
          <a:xfrm>
            <a:off x="1698622" y="3031730"/>
            <a:ext cx="3938249" cy="2025555"/>
          </a:xfrm>
          <a:prstGeom prst="rect">
            <a:avLst/>
          </a:prstGeom>
          <a:noFill/>
          <a:effectLst/>
        </p:spPr>
        <p:txBody>
          <a:bodyPr wrap="square" rtlCol="0">
            <a:spAutoFit/>
          </a:bodyPr>
          <a:lstStyle/>
          <a:p>
            <a:pP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V</a:t>
            </a:r>
            <a:r>
              <a:rPr lang="zh-CN" altLang="en-US" sz="1400" dirty="0">
                <a:solidFill>
                  <a:srgbClr val="002B41"/>
                </a:solidFill>
                <a:latin typeface="微软雅黑" panose="020B0503020204020204" pitchFamily="34" charset="-122"/>
                <a:ea typeface="微软雅黑" panose="020B0503020204020204" pitchFamily="34" charset="-122"/>
              </a:rPr>
              <a:t>模型是一种可以反映 </a:t>
            </a:r>
            <a:r>
              <a:rPr lang="en-US" altLang="zh-CN" sz="1400" dirty="0">
                <a:solidFill>
                  <a:srgbClr val="002B41"/>
                </a:solidFill>
                <a:latin typeface="微软雅黑" panose="020B0503020204020204" pitchFamily="34" charset="-122"/>
                <a:ea typeface="微软雅黑" panose="020B0503020204020204" pitchFamily="34" charset="-122"/>
              </a:rPr>
              <a:t>V&amp;V</a:t>
            </a:r>
            <a:r>
              <a:rPr lang="zh-CN" altLang="en-US" sz="1400" dirty="0">
                <a:solidFill>
                  <a:srgbClr val="002B41"/>
                </a:solidFill>
                <a:latin typeface="微软雅黑" panose="020B0503020204020204" pitchFamily="34" charset="-122"/>
                <a:ea typeface="微软雅黑" panose="020B0503020204020204" pitchFamily="34" charset="-122"/>
              </a:rPr>
              <a:t>活动与需求分析和设计之间关系的模型。</a:t>
            </a:r>
            <a:endParaRPr lang="en-US" altLang="zh-CN" sz="1400" dirty="0">
              <a:solidFill>
                <a:srgbClr val="002B41"/>
              </a:solidFill>
              <a:latin typeface="微软雅黑" panose="020B0503020204020204" pitchFamily="34" charset="-122"/>
              <a:ea typeface="微软雅黑" panose="020B0503020204020204" pitchFamily="34" charset="-122"/>
            </a:endParaRPr>
          </a:p>
          <a:p>
            <a:pPr>
              <a:lnSpc>
                <a:spcPct val="130000"/>
              </a:lnSpc>
            </a:pPr>
            <a:endParaRPr lang="en-US" altLang="zh-CN" sz="1400" dirty="0">
              <a:solidFill>
                <a:srgbClr val="002B41"/>
              </a:solidFill>
              <a:latin typeface="微软雅黑" panose="020B0503020204020204" pitchFamily="34" charset="-122"/>
              <a:ea typeface="微软雅黑" panose="020B0503020204020204" pitchFamily="34" charset="-122"/>
            </a:endParaRPr>
          </a:p>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图中从左到右表述了开发过程和测试过程。该模型能明确标明测试中的不同级别，同时还可以清晰地表述出测试阶段和开发过程各阶段之间的对应关系。</a:t>
            </a:r>
            <a:endParaRPr lang="en-US" altLang="zh-CN" sz="1400" dirty="0">
              <a:solidFill>
                <a:srgbClr val="002B41"/>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1251" y="1422715"/>
            <a:ext cx="4555672" cy="2686871"/>
          </a:xfrm>
          <a:prstGeom prst="rect">
            <a:avLst/>
          </a:prstGeom>
        </p:spPr>
      </p:pic>
      <p:sp>
        <p:nvSpPr>
          <p:cNvPr id="9" name="椭圆 8"/>
          <p:cNvSpPr/>
          <p:nvPr/>
        </p:nvSpPr>
        <p:spPr>
          <a:xfrm>
            <a:off x="5636871" y="1147313"/>
            <a:ext cx="2351189" cy="346781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6258467" y="4705868"/>
            <a:ext cx="1107996" cy="369332"/>
          </a:xfrm>
          <a:prstGeom prst="rect">
            <a:avLst/>
          </a:prstGeom>
          <a:noFill/>
        </p:spPr>
        <p:txBody>
          <a:bodyPr wrap="none" rtlCol="0">
            <a:spAutoFit/>
          </a:bodyPr>
          <a:lstStyle/>
          <a:p>
            <a:r>
              <a:rPr lang="zh-CN" altLang="en-US" dirty="0">
                <a:solidFill>
                  <a:srgbClr val="FF0000"/>
                </a:solidFill>
              </a:rPr>
              <a:t>验证阶段</a:t>
            </a:r>
          </a:p>
        </p:txBody>
      </p:sp>
      <p:sp>
        <p:nvSpPr>
          <p:cNvPr id="11" name="椭圆 10"/>
          <p:cNvSpPr/>
          <p:nvPr/>
        </p:nvSpPr>
        <p:spPr>
          <a:xfrm>
            <a:off x="8364652" y="1147313"/>
            <a:ext cx="2351189" cy="346781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8986248" y="4705868"/>
            <a:ext cx="1107996" cy="369332"/>
          </a:xfrm>
          <a:prstGeom prst="rect">
            <a:avLst/>
          </a:prstGeom>
          <a:noFill/>
        </p:spPr>
        <p:txBody>
          <a:bodyPr wrap="none" rtlCol="0">
            <a:spAutoFit/>
          </a:bodyPr>
          <a:lstStyle/>
          <a:p>
            <a:r>
              <a:rPr lang="zh-CN" altLang="en-US" dirty="0">
                <a:solidFill>
                  <a:srgbClr val="FF0000"/>
                </a:solidFill>
              </a:rPr>
              <a:t>确认阶段</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animBg="1"/>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6"/>
          <p:cNvSpPr txBox="1"/>
          <p:nvPr/>
        </p:nvSpPr>
        <p:spPr>
          <a:xfrm>
            <a:off x="443585" y="173615"/>
            <a:ext cx="870751" cy="400110"/>
          </a:xfrm>
          <a:prstGeom prst="rect">
            <a:avLst/>
          </a:prstGeom>
          <a:noFill/>
        </p:spPr>
        <p:txBody>
          <a:bodyPr wrap="none" rtlCol="0">
            <a:spAutoFit/>
          </a:bodyPr>
          <a:lstStyle/>
          <a:p>
            <a:r>
              <a:rPr lang="en-US" altLang="zh-CN" sz="2000" dirty="0">
                <a:solidFill>
                  <a:srgbClr val="002B41"/>
                </a:solidFill>
                <a:latin typeface="微软雅黑" panose="020B0503020204020204" pitchFamily="34" charset="-122"/>
                <a:ea typeface="微软雅黑" panose="020B0503020204020204" pitchFamily="34" charset="-122"/>
              </a:rPr>
              <a:t>V</a:t>
            </a:r>
            <a:r>
              <a:rPr lang="zh-CN" altLang="en-US" sz="2000" dirty="0">
                <a:solidFill>
                  <a:srgbClr val="002B41"/>
                </a:solidFill>
                <a:latin typeface="微软雅黑" panose="020B0503020204020204" pitchFamily="34" charset="-122"/>
                <a:ea typeface="微软雅黑" panose="020B0503020204020204" pitchFamily="34" charset="-122"/>
              </a:rPr>
              <a:t>模型</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15" name="文本框 14"/>
          <p:cNvSpPr txBox="1"/>
          <p:nvPr/>
        </p:nvSpPr>
        <p:spPr>
          <a:xfrm>
            <a:off x="6571959" y="4780488"/>
            <a:ext cx="4350636" cy="625171"/>
          </a:xfrm>
          <a:prstGeom prst="rect">
            <a:avLst/>
          </a:prstGeom>
          <a:noFill/>
        </p:spPr>
        <p:txBody>
          <a:bodyPr wrap="square" rtlCol="0">
            <a:spAutoFit/>
          </a:bodyPr>
          <a:lstStyle/>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研发人员做详细设计的时候，相应的测试人员将单元测试用例写出。</a:t>
            </a:r>
            <a:endParaRPr lang="en-US" altLang="zh-CN" sz="1400" dirty="0">
              <a:solidFill>
                <a:srgbClr val="002B41"/>
              </a:solidFill>
              <a:latin typeface="微软雅黑" panose="020B0503020204020204" pitchFamily="34" charset="-122"/>
              <a:ea typeface="微软雅黑" panose="020B0503020204020204" pitchFamily="34" charset="-122"/>
            </a:endParaRPr>
          </a:p>
        </p:txBody>
      </p:sp>
      <p:pic>
        <p:nvPicPr>
          <p:cNvPr id="17" name="图片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585" y="1830482"/>
            <a:ext cx="6061823" cy="3575177"/>
          </a:xfrm>
          <a:prstGeom prst="rect">
            <a:avLst/>
          </a:prstGeom>
        </p:spPr>
      </p:pic>
      <p:sp>
        <p:nvSpPr>
          <p:cNvPr id="20" name="文本框 19"/>
          <p:cNvSpPr txBox="1"/>
          <p:nvPr/>
        </p:nvSpPr>
        <p:spPr>
          <a:xfrm>
            <a:off x="6571959" y="3949477"/>
            <a:ext cx="4984978" cy="652486"/>
          </a:xfrm>
          <a:prstGeom prst="rect">
            <a:avLst/>
          </a:prstGeom>
          <a:noFill/>
        </p:spPr>
        <p:txBody>
          <a:bodyPr wrap="square" rtlCol="0">
            <a:spAutoFit/>
          </a:bodyPr>
          <a:lstStyle/>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做模块功能分析及模块接口，数据传输方法的时候，把集成测试用例根据概要设计中模块功能及接口等实现方法编写出。</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6571959" y="3207729"/>
            <a:ext cx="5211724" cy="652486"/>
          </a:xfrm>
          <a:prstGeom prst="rect">
            <a:avLst/>
          </a:prstGeom>
          <a:noFill/>
        </p:spPr>
        <p:txBody>
          <a:bodyPr wrap="square" rtlCol="0">
            <a:spAutoFit/>
          </a:bodyPr>
          <a:lstStyle/>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在系统分析人员作系统分析，编写需求说明书的时候测试人员根据客户需求说明书，写出最后能实现系统功能的各种测试用例</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6571959" y="2514740"/>
            <a:ext cx="5211724" cy="345094"/>
          </a:xfrm>
          <a:prstGeom prst="rect">
            <a:avLst/>
          </a:prstGeom>
          <a:noFill/>
        </p:spPr>
        <p:txBody>
          <a:bodyPr wrap="square" rtlCol="0">
            <a:spAutoFit/>
          </a:bodyPr>
          <a:lstStyle/>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验收测试与用户需求对应。</a:t>
            </a:r>
            <a:endParaRPr lang="en-US" altLang="zh-CN" sz="1400" dirty="0">
              <a:solidFill>
                <a:srgbClr val="002B41"/>
              </a:solidFill>
              <a:latin typeface="微软雅黑" panose="020B0503020204020204" pitchFamily="34" charset="-122"/>
              <a:ea typeface="微软雅黑" panose="020B0503020204020204" pitchFamily="34" charset="-122"/>
            </a:endParaRPr>
          </a:p>
        </p:txBody>
      </p:sp>
      <p:cxnSp>
        <p:nvCxnSpPr>
          <p:cNvPr id="24" name="直接连接符 23"/>
          <p:cNvCxnSpPr/>
          <p:nvPr/>
        </p:nvCxnSpPr>
        <p:spPr>
          <a:xfrm flipH="1" flipV="1">
            <a:off x="2751827" y="4451011"/>
            <a:ext cx="1164565" cy="422914"/>
          </a:xfrm>
          <a:prstGeom prst="line">
            <a:avLst/>
          </a:prstGeom>
        </p:spPr>
        <p:style>
          <a:lnRef idx="1">
            <a:schemeClr val="accent2"/>
          </a:lnRef>
          <a:fillRef idx="0">
            <a:schemeClr val="accent2"/>
          </a:fillRef>
          <a:effectRef idx="0">
            <a:schemeClr val="accent2"/>
          </a:effectRef>
          <a:fontRef idx="minor">
            <a:schemeClr val="tx1"/>
          </a:fontRef>
        </p:style>
      </p:cxnSp>
      <p:cxnSp>
        <p:nvCxnSpPr>
          <p:cNvPr id="26" name="直接连接符 25"/>
          <p:cNvCxnSpPr/>
          <p:nvPr/>
        </p:nvCxnSpPr>
        <p:spPr>
          <a:xfrm flipH="1" flipV="1">
            <a:off x="2363638" y="3618071"/>
            <a:ext cx="1975449" cy="574367"/>
          </a:xfrm>
          <a:prstGeom prst="line">
            <a:avLst/>
          </a:prstGeom>
        </p:spPr>
        <p:style>
          <a:lnRef idx="1">
            <a:schemeClr val="accent2"/>
          </a:lnRef>
          <a:fillRef idx="0">
            <a:schemeClr val="accent2"/>
          </a:fillRef>
          <a:effectRef idx="0">
            <a:schemeClr val="accent2"/>
          </a:effectRef>
          <a:fontRef idx="minor">
            <a:schemeClr val="tx1"/>
          </a:fontRef>
        </p:style>
      </p:cxnSp>
      <p:cxnSp>
        <p:nvCxnSpPr>
          <p:cNvPr id="28" name="直接连接符 27"/>
          <p:cNvCxnSpPr/>
          <p:nvPr/>
        </p:nvCxnSpPr>
        <p:spPr>
          <a:xfrm flipH="1" flipV="1">
            <a:off x="2027208" y="2680834"/>
            <a:ext cx="2691441" cy="738430"/>
          </a:xfrm>
          <a:prstGeom prst="line">
            <a:avLst/>
          </a:prstGeom>
        </p:spPr>
        <p:style>
          <a:lnRef idx="1">
            <a:schemeClr val="accent2"/>
          </a:lnRef>
          <a:fillRef idx="0">
            <a:schemeClr val="accent2"/>
          </a:fillRef>
          <a:effectRef idx="0">
            <a:schemeClr val="accent2"/>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1000"/>
                                        <p:tgtEl>
                                          <p:spTgt spid="20"/>
                                        </p:tgtEl>
                                      </p:cBhvr>
                                    </p:animEffect>
                                    <p:anim calcmode="lin" valueType="num">
                                      <p:cBhvr>
                                        <p:cTn id="20" dur="1000" fill="hold"/>
                                        <p:tgtEl>
                                          <p:spTgt spid="20"/>
                                        </p:tgtEl>
                                        <p:attrNameLst>
                                          <p:attrName>ppt_x</p:attrName>
                                        </p:attrNameLst>
                                      </p:cBhvr>
                                      <p:tavLst>
                                        <p:tav tm="0">
                                          <p:val>
                                            <p:strVal val="#ppt_x"/>
                                          </p:val>
                                        </p:tav>
                                        <p:tav tm="100000">
                                          <p:val>
                                            <p:strVal val="#ppt_x"/>
                                          </p:val>
                                        </p:tav>
                                      </p:tavLst>
                                    </p:anim>
                                    <p:anim calcmode="lin" valueType="num">
                                      <p:cBhvr>
                                        <p:cTn id="21" dur="1000" fill="hold"/>
                                        <p:tgtEl>
                                          <p:spTgt spid="20"/>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fade">
                                      <p:cBhvr>
                                        <p:cTn id="24" dur="1000"/>
                                        <p:tgtEl>
                                          <p:spTgt spid="26"/>
                                        </p:tgtEl>
                                      </p:cBhvr>
                                    </p:animEffect>
                                    <p:anim calcmode="lin" valueType="num">
                                      <p:cBhvr>
                                        <p:cTn id="25" dur="1000" fill="hold"/>
                                        <p:tgtEl>
                                          <p:spTgt spid="26"/>
                                        </p:tgtEl>
                                        <p:attrNameLst>
                                          <p:attrName>ppt_x</p:attrName>
                                        </p:attrNameLst>
                                      </p:cBhvr>
                                      <p:tavLst>
                                        <p:tav tm="0">
                                          <p:val>
                                            <p:strVal val="#ppt_x"/>
                                          </p:val>
                                        </p:tav>
                                        <p:tav tm="100000">
                                          <p:val>
                                            <p:strVal val="#ppt_x"/>
                                          </p:val>
                                        </p:tav>
                                      </p:tavLst>
                                    </p:anim>
                                    <p:anim calcmode="lin" valueType="num">
                                      <p:cBhvr>
                                        <p:cTn id="2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1000"/>
                                        <p:tgtEl>
                                          <p:spTgt spid="21"/>
                                        </p:tgtEl>
                                      </p:cBhvr>
                                    </p:animEffect>
                                    <p:anim calcmode="lin" valueType="num">
                                      <p:cBhvr>
                                        <p:cTn id="32" dur="1000" fill="hold"/>
                                        <p:tgtEl>
                                          <p:spTgt spid="21"/>
                                        </p:tgtEl>
                                        <p:attrNameLst>
                                          <p:attrName>ppt_x</p:attrName>
                                        </p:attrNameLst>
                                      </p:cBhvr>
                                      <p:tavLst>
                                        <p:tav tm="0">
                                          <p:val>
                                            <p:strVal val="#ppt_x"/>
                                          </p:val>
                                        </p:tav>
                                        <p:tav tm="100000">
                                          <p:val>
                                            <p:strVal val="#ppt_x"/>
                                          </p:val>
                                        </p:tav>
                                      </p:tavLst>
                                    </p:anim>
                                    <p:anim calcmode="lin" valueType="num">
                                      <p:cBhvr>
                                        <p:cTn id="33" dur="1000" fill="hold"/>
                                        <p:tgtEl>
                                          <p:spTgt spid="21"/>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1000"/>
                                        <p:tgtEl>
                                          <p:spTgt spid="28"/>
                                        </p:tgtEl>
                                      </p:cBhvr>
                                    </p:animEffect>
                                    <p:anim calcmode="lin" valueType="num">
                                      <p:cBhvr>
                                        <p:cTn id="37" dur="1000" fill="hold"/>
                                        <p:tgtEl>
                                          <p:spTgt spid="28"/>
                                        </p:tgtEl>
                                        <p:attrNameLst>
                                          <p:attrName>ppt_x</p:attrName>
                                        </p:attrNameLst>
                                      </p:cBhvr>
                                      <p:tavLst>
                                        <p:tav tm="0">
                                          <p:val>
                                            <p:strVal val="#ppt_x"/>
                                          </p:val>
                                        </p:tav>
                                        <p:tav tm="100000">
                                          <p:val>
                                            <p:strVal val="#ppt_x"/>
                                          </p:val>
                                        </p:tav>
                                      </p:tavLst>
                                    </p:anim>
                                    <p:anim calcmode="lin" valueType="num">
                                      <p:cBhvr>
                                        <p:cTn id="38"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1000"/>
                                        <p:tgtEl>
                                          <p:spTgt spid="22"/>
                                        </p:tgtEl>
                                      </p:cBhvr>
                                    </p:animEffect>
                                    <p:anim calcmode="lin" valueType="num">
                                      <p:cBhvr>
                                        <p:cTn id="44" dur="1000" fill="hold"/>
                                        <p:tgtEl>
                                          <p:spTgt spid="22"/>
                                        </p:tgtEl>
                                        <p:attrNameLst>
                                          <p:attrName>ppt_x</p:attrName>
                                        </p:attrNameLst>
                                      </p:cBhvr>
                                      <p:tavLst>
                                        <p:tav tm="0">
                                          <p:val>
                                            <p:strVal val="#ppt_x"/>
                                          </p:val>
                                        </p:tav>
                                        <p:tav tm="100000">
                                          <p:val>
                                            <p:strVal val="#ppt_x"/>
                                          </p:val>
                                        </p:tav>
                                      </p:tavLst>
                                    </p:anim>
                                    <p:anim calcmode="lin" valueType="num">
                                      <p:cBhvr>
                                        <p:cTn id="45"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0" grpId="0"/>
      <p:bldP spid="21" grpId="0"/>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6"/>
          <p:cNvSpPr txBox="1"/>
          <p:nvPr/>
        </p:nvSpPr>
        <p:spPr>
          <a:xfrm>
            <a:off x="443585" y="173615"/>
            <a:ext cx="958917" cy="400110"/>
          </a:xfrm>
          <a:prstGeom prst="rect">
            <a:avLst/>
          </a:prstGeom>
          <a:noFill/>
        </p:spPr>
        <p:txBody>
          <a:bodyPr wrap="none" rtlCol="0">
            <a:spAutoFit/>
          </a:bodyPr>
          <a:lstStyle/>
          <a:p>
            <a:r>
              <a:rPr lang="en-US" altLang="zh-CN" sz="2000" dirty="0">
                <a:solidFill>
                  <a:srgbClr val="002B41"/>
                </a:solidFill>
                <a:latin typeface="微软雅黑" panose="020B0503020204020204" pitchFamily="34" charset="-122"/>
                <a:ea typeface="微软雅黑" panose="020B0503020204020204" pitchFamily="34" charset="-122"/>
              </a:rPr>
              <a:t>W</a:t>
            </a:r>
            <a:r>
              <a:rPr lang="zh-CN" altLang="en-US" sz="2000" dirty="0">
                <a:solidFill>
                  <a:srgbClr val="002B41"/>
                </a:solidFill>
                <a:latin typeface="微软雅黑" panose="020B0503020204020204" pitchFamily="34" charset="-122"/>
                <a:ea typeface="微软雅黑" panose="020B0503020204020204" pitchFamily="34" charset="-122"/>
              </a:rPr>
              <a:t>模型</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5" name="矩形 4"/>
          <p:cNvSpPr/>
          <p:nvPr/>
        </p:nvSpPr>
        <p:spPr>
          <a:xfrm>
            <a:off x="1326107" y="2053159"/>
            <a:ext cx="9539785" cy="3743792"/>
          </a:xfrm>
          <a:prstGeom prst="rect">
            <a:avLst/>
          </a:prstGeom>
          <a:noFill/>
          <a:ln w="28575">
            <a:solidFill>
              <a:srgbClr val="002B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76"/>
          <p:cNvSpPr txBox="1"/>
          <p:nvPr/>
        </p:nvSpPr>
        <p:spPr>
          <a:xfrm>
            <a:off x="1698622" y="2355576"/>
            <a:ext cx="1733670" cy="400110"/>
          </a:xfrm>
          <a:prstGeom prst="rect">
            <a:avLst/>
          </a:prstGeom>
          <a:noFill/>
          <a:effectLst/>
        </p:spPr>
        <p:txBody>
          <a:bodyPr wrap="square" rtlCol="0">
            <a:spAutoFit/>
          </a:bodyPr>
          <a:lstStyle/>
          <a:p>
            <a:r>
              <a:rPr lang="en-US" altLang="zh-CN" sz="2000" b="1" dirty="0">
                <a:solidFill>
                  <a:srgbClr val="002B41"/>
                </a:solidFill>
                <a:latin typeface="微软雅黑" panose="020B0503020204020204" pitchFamily="34" charset="-122"/>
                <a:ea typeface="微软雅黑" panose="020B0503020204020204" pitchFamily="34" charset="-122"/>
              </a:rPr>
              <a:t>W</a:t>
            </a:r>
            <a:r>
              <a:rPr lang="zh-CN" altLang="en-US" sz="2000" b="1" dirty="0">
                <a:solidFill>
                  <a:srgbClr val="002B41"/>
                </a:solidFill>
                <a:latin typeface="微软雅黑" panose="020B0503020204020204" pitchFamily="34" charset="-122"/>
                <a:ea typeface="微软雅黑" panose="020B0503020204020204" pitchFamily="34" charset="-122"/>
              </a:rPr>
              <a:t>模型</a:t>
            </a:r>
          </a:p>
        </p:txBody>
      </p:sp>
      <p:sp>
        <p:nvSpPr>
          <p:cNvPr id="8" name="文本框 7"/>
          <p:cNvSpPr txBox="1"/>
          <p:nvPr/>
        </p:nvSpPr>
        <p:spPr>
          <a:xfrm>
            <a:off x="1698622" y="2755686"/>
            <a:ext cx="3938249" cy="2893100"/>
          </a:xfrm>
          <a:prstGeom prst="rect">
            <a:avLst/>
          </a:prstGeom>
          <a:noFill/>
          <a:effectLst/>
        </p:spPr>
        <p:txBody>
          <a:bodyPr wrap="square" rtlCol="0">
            <a:spAutoFit/>
          </a:bodyPr>
          <a:lstStyle/>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基于 </a:t>
            </a:r>
            <a:r>
              <a:rPr lang="en-US" altLang="zh-CN" sz="1400" dirty="0">
                <a:solidFill>
                  <a:srgbClr val="002B41"/>
                </a:solidFill>
                <a:latin typeface="微软雅黑" panose="020B0503020204020204" pitchFamily="34" charset="-122"/>
                <a:ea typeface="微软雅黑" panose="020B0503020204020204" pitchFamily="34" charset="-122"/>
              </a:rPr>
              <a:t>V&amp;V </a:t>
            </a:r>
            <a:r>
              <a:rPr lang="zh-CN" altLang="en-US" sz="1400" dirty="0">
                <a:solidFill>
                  <a:srgbClr val="002B41"/>
                </a:solidFill>
                <a:latin typeface="微软雅黑" panose="020B0503020204020204" pitchFamily="34" charset="-122"/>
                <a:ea typeface="微软雅黑" panose="020B0503020204020204" pitchFamily="34" charset="-122"/>
              </a:rPr>
              <a:t>原理的 </a:t>
            </a:r>
            <a:r>
              <a:rPr lang="en-US" altLang="zh-CN" sz="1400" dirty="0">
                <a:solidFill>
                  <a:srgbClr val="002B41"/>
                </a:solidFill>
                <a:latin typeface="微软雅黑" panose="020B0503020204020204" pitchFamily="34" charset="-122"/>
                <a:ea typeface="微软雅黑" panose="020B0503020204020204" pitchFamily="34" charset="-122"/>
              </a:rPr>
              <a:t>W </a:t>
            </a:r>
            <a:r>
              <a:rPr lang="zh-CN" altLang="en-US" sz="1400" dirty="0">
                <a:solidFill>
                  <a:srgbClr val="002B41"/>
                </a:solidFill>
                <a:latin typeface="微软雅黑" panose="020B0503020204020204" pitchFamily="34" charset="-122"/>
                <a:ea typeface="微软雅黑" panose="020B0503020204020204" pitchFamily="34" charset="-122"/>
              </a:rPr>
              <a:t>模型实际上就是存在两个</a:t>
            </a:r>
          </a:p>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a:t>
            </a:r>
            <a:r>
              <a:rPr lang="en-US" altLang="zh-CN" sz="1400" dirty="0">
                <a:solidFill>
                  <a:srgbClr val="002B41"/>
                </a:solidFill>
                <a:latin typeface="微软雅黑" panose="020B0503020204020204" pitchFamily="34" charset="-122"/>
                <a:ea typeface="微软雅黑" panose="020B0503020204020204" pitchFamily="34" charset="-122"/>
              </a:rPr>
              <a:t>V”</a:t>
            </a:r>
            <a:r>
              <a:rPr lang="zh-CN" altLang="en-US" sz="1400" dirty="0">
                <a:solidFill>
                  <a:srgbClr val="002B41"/>
                </a:solidFill>
                <a:latin typeface="微软雅黑" panose="020B0503020204020204" pitchFamily="34" charset="-122"/>
                <a:ea typeface="微软雅黑" panose="020B0503020204020204" pitchFamily="34" charset="-122"/>
              </a:rPr>
              <a:t>，一个是实际的软件开发过程，另一个则是与软件开发工程相对应的测试过程。</a:t>
            </a:r>
            <a:endParaRPr lang="en-US" altLang="zh-CN" sz="1400" dirty="0">
              <a:solidFill>
                <a:srgbClr val="002B41"/>
              </a:solidFill>
              <a:latin typeface="微软雅黑" panose="020B0503020204020204" pitchFamily="34" charset="-122"/>
              <a:ea typeface="微软雅黑" panose="020B0503020204020204" pitchFamily="34" charset="-122"/>
            </a:endParaRPr>
          </a:p>
          <a:p>
            <a:pPr>
              <a:lnSpc>
                <a:spcPct val="130000"/>
              </a:lnSpc>
            </a:pPr>
            <a:endParaRPr lang="en-US" altLang="zh-CN" sz="1400" dirty="0">
              <a:solidFill>
                <a:srgbClr val="002B41"/>
              </a:solidFill>
              <a:latin typeface="微软雅黑" panose="020B0503020204020204" pitchFamily="34" charset="-122"/>
              <a:ea typeface="微软雅黑" panose="020B0503020204020204" pitchFamily="34" charset="-122"/>
            </a:endParaRPr>
          </a:p>
          <a:p>
            <a:pPr>
              <a:lnSpc>
                <a:spcPct val="130000"/>
              </a:lnSpc>
            </a:pPr>
            <a:r>
              <a:rPr lang="en-US" altLang="zh-CN" sz="1400" dirty="0">
                <a:solidFill>
                  <a:srgbClr val="002B41"/>
                </a:solidFill>
                <a:latin typeface="微软雅黑" panose="020B0503020204020204" pitchFamily="34" charset="-122"/>
                <a:ea typeface="微软雅黑" panose="020B0503020204020204" pitchFamily="34" charset="-122"/>
              </a:rPr>
              <a:t>W</a:t>
            </a:r>
            <a:r>
              <a:rPr lang="zh-CN" altLang="en-US" sz="1400" dirty="0">
                <a:solidFill>
                  <a:srgbClr val="002B41"/>
                </a:solidFill>
                <a:latin typeface="微软雅黑" panose="020B0503020204020204" pitchFamily="34" charset="-122"/>
                <a:ea typeface="微软雅黑" panose="020B0503020204020204" pitchFamily="34" charset="-122"/>
              </a:rPr>
              <a:t>模型可以认为是</a:t>
            </a:r>
            <a:r>
              <a:rPr lang="en-US" altLang="zh-CN" sz="1400" dirty="0">
                <a:solidFill>
                  <a:srgbClr val="002B41"/>
                </a:solidFill>
                <a:latin typeface="微软雅黑" panose="020B0503020204020204" pitchFamily="34" charset="-122"/>
                <a:ea typeface="微软雅黑" panose="020B0503020204020204" pitchFamily="34" charset="-122"/>
              </a:rPr>
              <a:t>V </a:t>
            </a:r>
            <a:r>
              <a:rPr lang="zh-CN" altLang="en-US" sz="1400" dirty="0">
                <a:solidFill>
                  <a:srgbClr val="002B41"/>
                </a:solidFill>
                <a:latin typeface="微软雅黑" panose="020B0503020204020204" pitchFamily="34" charset="-122"/>
                <a:ea typeface="微软雅黑" panose="020B0503020204020204" pitchFamily="34" charset="-122"/>
              </a:rPr>
              <a:t>模型的发展，其所强调的是测试和开发两者间的同步进行，验证和确认活动将伴随整个软件开发周期。</a:t>
            </a:r>
            <a:endParaRPr lang="en-US" altLang="zh-CN" sz="1400" dirty="0">
              <a:solidFill>
                <a:srgbClr val="002B41"/>
              </a:solidFill>
              <a:latin typeface="微软雅黑" panose="020B0503020204020204" pitchFamily="34" charset="-122"/>
              <a:ea typeface="微软雅黑" panose="020B0503020204020204" pitchFamily="34" charset="-122"/>
            </a:endParaRPr>
          </a:p>
          <a:p>
            <a:pPr>
              <a:lnSpc>
                <a:spcPct val="130000"/>
              </a:lnSpc>
            </a:pPr>
            <a:endParaRPr lang="en-US" altLang="zh-CN" sz="1400" dirty="0">
              <a:solidFill>
                <a:srgbClr val="002B41"/>
              </a:solidFill>
              <a:latin typeface="微软雅黑" panose="020B0503020204020204" pitchFamily="34" charset="-122"/>
              <a:ea typeface="微软雅黑" panose="020B0503020204020204" pitchFamily="34" charset="-122"/>
            </a:endParaRPr>
          </a:p>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测试的对象也不限于程序编码，需求及设计也一样需要进行确认。</a:t>
            </a:r>
            <a:endParaRPr lang="en-US" altLang="zh-CN" sz="1400" dirty="0">
              <a:solidFill>
                <a:srgbClr val="002B41"/>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a:blip r:embed="rId2"/>
          <a:stretch>
            <a:fillRect/>
          </a:stretch>
        </p:blipFill>
        <p:spPr>
          <a:xfrm>
            <a:off x="6095650" y="1295140"/>
            <a:ext cx="3971376" cy="270134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思考题</a:t>
            </a:r>
          </a:p>
        </p:txBody>
      </p:sp>
      <p:sp>
        <p:nvSpPr>
          <p:cNvPr id="3" name="内容占位符 2"/>
          <p:cNvSpPr>
            <a:spLocks noGrp="1"/>
          </p:cNvSpPr>
          <p:nvPr>
            <p:ph idx="1"/>
          </p:nvPr>
        </p:nvSpPr>
        <p:spPr/>
        <p:txBody>
          <a:bodyPr/>
          <a:lstStyle/>
          <a:p>
            <a:r>
              <a:rPr lang="en-US" altLang="zh-CN" dirty="0"/>
              <a:t>V&amp;V</a:t>
            </a:r>
            <a:r>
              <a:rPr lang="zh-CN" altLang="en-US" dirty="0"/>
              <a:t>的区别和联系如何？</a:t>
            </a:r>
          </a:p>
          <a:p>
            <a:r>
              <a:rPr lang="en-US" altLang="zh-CN" dirty="0" err="1"/>
              <a:t>Review&amp;Audit</a:t>
            </a:r>
            <a:r>
              <a:rPr lang="zh-CN" altLang="en-US" dirty="0"/>
              <a:t>与</a:t>
            </a:r>
            <a:r>
              <a:rPr lang="en-US" altLang="zh-CN" dirty="0"/>
              <a:t>V&amp;V</a:t>
            </a:r>
            <a:r>
              <a:rPr lang="zh-CN" altLang="en-US" dirty="0"/>
              <a:t>的关系如何？</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idx="4294967295"/>
          </p:nvPr>
        </p:nvSpPr>
        <p:spPr>
          <a:xfrm>
            <a:off x="2286000" y="1981201"/>
            <a:ext cx="7804150" cy="917575"/>
          </a:xfrm>
          <a:noFill/>
        </p:spPr>
        <p:txBody>
          <a:bodyPr vert="horz" lIns="90840" tIns="44623" rIns="90840" bIns="44623" rtlCol="0" anchor="ctr">
            <a:normAutofit/>
          </a:bodyPr>
          <a:lstStyle/>
          <a:p>
            <a:r>
              <a:rPr lang="en-GB" altLang="zh-CN">
                <a:ea typeface="宋体" panose="02010600030101010101" pitchFamily="2" charset="-122"/>
              </a:rPr>
              <a:t>Verification and Validation</a:t>
            </a:r>
          </a:p>
        </p:txBody>
      </p:sp>
      <p:sp>
        <p:nvSpPr>
          <p:cNvPr id="3075" name="Line 5"/>
          <p:cNvSpPr>
            <a:spLocks noChangeShapeType="1"/>
          </p:cNvSpPr>
          <p:nvPr/>
        </p:nvSpPr>
        <p:spPr bwMode="auto">
          <a:xfrm>
            <a:off x="1524000" y="3733800"/>
            <a:ext cx="9144000" cy="0"/>
          </a:xfrm>
          <a:prstGeom prst="line">
            <a:avLst/>
          </a:prstGeom>
          <a:noFill/>
          <a:ln w="50800" cmpd="sng">
            <a:solidFill>
              <a:srgbClr val="FF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p>
            <a:endParaRPr lang="zh-CN" altLang="en-US"/>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Objectives</a:t>
            </a:r>
          </a:p>
        </p:txBody>
      </p:sp>
      <p:sp>
        <p:nvSpPr>
          <p:cNvPr id="4099" name="Rectangle 3"/>
          <p:cNvSpPr>
            <a:spLocks noGrp="1" noChangeArrowheads="1"/>
          </p:cNvSpPr>
          <p:nvPr>
            <p:ph type="body" idx="4294967295"/>
          </p:nvPr>
        </p:nvSpPr>
        <p:spPr>
          <a:noFill/>
        </p:spPr>
        <p:txBody>
          <a:bodyPr vert="horz" lIns="90840" tIns="44623" rIns="90840" bIns="44623" rtlCol="0">
            <a:normAutofit/>
          </a:bodyPr>
          <a:lstStyle/>
          <a:p>
            <a:r>
              <a:rPr lang="en-GB" altLang="zh-CN" sz="2400">
                <a:ea typeface="宋体" panose="02010600030101010101" pitchFamily="2" charset="-122"/>
              </a:rPr>
              <a:t>To introduce software verification and validation and to discuss the distinction between them</a:t>
            </a:r>
          </a:p>
          <a:p>
            <a:r>
              <a:rPr lang="en-GB" altLang="zh-CN" sz="2400">
                <a:ea typeface="宋体" panose="02010600030101010101" pitchFamily="2" charset="-122"/>
              </a:rPr>
              <a:t>To describe the program inspection process and its role in V &amp; V</a:t>
            </a:r>
          </a:p>
          <a:p>
            <a:r>
              <a:rPr lang="en-GB" altLang="zh-CN" sz="2400">
                <a:ea typeface="宋体" panose="02010600030101010101" pitchFamily="2" charset="-122"/>
              </a:rPr>
              <a:t>To explain static analysis as a verification technique</a:t>
            </a:r>
          </a:p>
          <a:p>
            <a:r>
              <a:rPr lang="en-GB" altLang="zh-CN" sz="2400">
                <a:ea typeface="宋体" panose="02010600030101010101" pitchFamily="2" charset="-122"/>
              </a:rPr>
              <a:t>To describe the Cleanroom software development process</a:t>
            </a:r>
          </a:p>
          <a:p>
            <a:endParaRPr lang="en-GB" altLang="zh-CN" sz="2400">
              <a:ea typeface="宋体" panose="02010600030101010101" pitchFamily="2" charset="-122"/>
            </a:endParaRP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Topics covered</a:t>
            </a:r>
          </a:p>
        </p:txBody>
      </p:sp>
      <p:sp>
        <p:nvSpPr>
          <p:cNvPr id="5123" name="Rectangle 3"/>
          <p:cNvSpPr>
            <a:spLocks noGrp="1" noChangeArrowheads="1"/>
          </p:cNvSpPr>
          <p:nvPr>
            <p:ph type="body" idx="4294967295"/>
          </p:nvPr>
        </p:nvSpPr>
        <p:spPr>
          <a:noFill/>
        </p:spPr>
        <p:txBody>
          <a:bodyPr vert="horz" lIns="90840" tIns="44623" rIns="90840" bIns="44623" rtlCol="0">
            <a:normAutofit/>
          </a:bodyPr>
          <a:lstStyle/>
          <a:p>
            <a:r>
              <a:rPr lang="en-GB" altLang="zh-CN">
                <a:ea typeface="宋体" panose="02010600030101010101" pitchFamily="2" charset="-122"/>
              </a:rPr>
              <a:t>Verification and validation planning</a:t>
            </a:r>
          </a:p>
          <a:p>
            <a:r>
              <a:rPr lang="en-GB" altLang="zh-CN">
                <a:ea typeface="宋体" panose="02010600030101010101" pitchFamily="2" charset="-122"/>
              </a:rPr>
              <a:t>Software inspections</a:t>
            </a:r>
          </a:p>
          <a:p>
            <a:r>
              <a:rPr lang="en-GB" altLang="zh-CN">
                <a:ea typeface="宋体" panose="02010600030101010101" pitchFamily="2" charset="-122"/>
              </a:rPr>
              <a:t>Automated static analysis</a:t>
            </a:r>
          </a:p>
          <a:p>
            <a:r>
              <a:rPr lang="en-GB" altLang="zh-CN">
                <a:ea typeface="宋体" panose="02010600030101010101" pitchFamily="2" charset="-122"/>
              </a:rPr>
              <a:t>Cleanroom software development</a:t>
            </a: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body" idx="4294967295"/>
          </p:nvPr>
        </p:nvSpPr>
        <p:spPr>
          <a:noFill/>
        </p:spPr>
        <p:txBody>
          <a:bodyPr vert="horz" lIns="90840" tIns="44623" rIns="90840" bIns="44623" rtlCol="0">
            <a:normAutofit/>
          </a:bodyPr>
          <a:lstStyle/>
          <a:p>
            <a:r>
              <a:rPr lang="en-GB" altLang="zh-CN">
                <a:solidFill>
                  <a:schemeClr val="accent1"/>
                </a:solidFill>
                <a:ea typeface="宋体" panose="02010600030101010101" pitchFamily="2" charset="-122"/>
              </a:rPr>
              <a:t>Verification</a:t>
            </a:r>
            <a:r>
              <a:rPr lang="en-GB" altLang="zh-CN">
                <a:ea typeface="宋体" panose="02010600030101010101" pitchFamily="2" charset="-122"/>
              </a:rPr>
              <a:t>: </a:t>
            </a:r>
            <a:br>
              <a:rPr lang="en-GB" altLang="zh-CN">
                <a:ea typeface="宋体" panose="02010600030101010101" pitchFamily="2" charset="-122"/>
              </a:rPr>
            </a:br>
            <a:r>
              <a:rPr lang="en-GB" altLang="zh-CN">
                <a:ea typeface="宋体" panose="02010600030101010101" pitchFamily="2" charset="-122"/>
              </a:rPr>
              <a:t>	"Are we building the product right”.</a:t>
            </a:r>
          </a:p>
          <a:p>
            <a:r>
              <a:rPr lang="en-GB" altLang="zh-CN">
                <a:ea typeface="宋体" panose="02010600030101010101" pitchFamily="2" charset="-122"/>
              </a:rPr>
              <a:t>The software should conform to its specification.</a:t>
            </a:r>
          </a:p>
          <a:p>
            <a:r>
              <a:rPr lang="en-GB" altLang="zh-CN">
                <a:solidFill>
                  <a:schemeClr val="accent1"/>
                </a:solidFill>
                <a:ea typeface="宋体" panose="02010600030101010101" pitchFamily="2" charset="-122"/>
              </a:rPr>
              <a:t>Validation</a:t>
            </a:r>
            <a:r>
              <a:rPr lang="en-GB" altLang="zh-CN">
                <a:ea typeface="宋体" panose="02010600030101010101" pitchFamily="2" charset="-122"/>
              </a:rPr>
              <a:t>:</a:t>
            </a:r>
            <a:br>
              <a:rPr lang="en-GB" altLang="zh-CN">
                <a:ea typeface="宋体" panose="02010600030101010101" pitchFamily="2" charset="-122"/>
              </a:rPr>
            </a:br>
            <a:r>
              <a:rPr lang="en-GB" altLang="zh-CN">
                <a:ea typeface="宋体" panose="02010600030101010101" pitchFamily="2" charset="-122"/>
              </a:rPr>
              <a:t>	 "Are we building the right product”.</a:t>
            </a:r>
          </a:p>
          <a:p>
            <a:r>
              <a:rPr lang="en-GB" altLang="zh-CN">
                <a:ea typeface="宋体" panose="02010600030101010101" pitchFamily="2" charset="-122"/>
              </a:rPr>
              <a:t>The software should do what the user really requires.</a:t>
            </a:r>
          </a:p>
        </p:txBody>
      </p:sp>
      <p:sp>
        <p:nvSpPr>
          <p:cNvPr id="6147" name="Rectangle 3"/>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Verification vs validation</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4" name="组合 3"/>
          <p:cNvGrpSpPr/>
          <p:nvPr/>
        </p:nvGrpSpPr>
        <p:grpSpPr>
          <a:xfrm flipH="1">
            <a:off x="545493" y="-179684"/>
            <a:ext cx="3196202" cy="7130016"/>
            <a:chOff x="8442118" y="-179684"/>
            <a:chExt cx="3196202" cy="7130016"/>
          </a:xfrm>
        </p:grpSpPr>
        <p:sp>
          <p:nvSpPr>
            <p:cNvPr id="5" name="Line 16"/>
            <p:cNvSpPr>
              <a:spLocks noChangeShapeType="1"/>
            </p:cNvSpPr>
            <p:nvPr/>
          </p:nvSpPr>
          <p:spPr bwMode="auto">
            <a:xfrm>
              <a:off x="8442118" y="0"/>
              <a:ext cx="1966175" cy="6950332"/>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prstClr val="black"/>
                </a:solidFill>
              </a:endParaRPr>
            </a:p>
          </p:txBody>
        </p:sp>
        <p:sp>
          <p:nvSpPr>
            <p:cNvPr id="6" name="Line 18"/>
            <p:cNvSpPr>
              <a:spLocks noChangeShapeType="1"/>
            </p:cNvSpPr>
            <p:nvPr/>
          </p:nvSpPr>
          <p:spPr bwMode="auto">
            <a:xfrm flipV="1">
              <a:off x="8442118" y="-179684"/>
              <a:ext cx="3196202" cy="7037684"/>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prstClr val="black"/>
                </a:solidFill>
              </a:endParaRPr>
            </a:p>
          </p:txBody>
        </p:sp>
      </p:grpSp>
      <p:sp>
        <p:nvSpPr>
          <p:cNvPr id="7" name="Freeform 5"/>
          <p:cNvSpPr/>
          <p:nvPr/>
        </p:nvSpPr>
        <p:spPr bwMode="auto">
          <a:xfrm flipH="1" flipV="1">
            <a:off x="-2" y="254523"/>
            <a:ext cx="3054286" cy="6609201"/>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rgbClr val="00183C"/>
              </a:solidFill>
              <a:latin typeface="Calibri" panose="020F0502020204030204" pitchFamily="34" charset="0"/>
              <a:ea typeface="宋体" panose="02010600030101010101" pitchFamily="2" charset="-122"/>
            </a:endParaRPr>
          </a:p>
        </p:txBody>
      </p:sp>
      <p:sp>
        <p:nvSpPr>
          <p:cNvPr id="8" name="文本框 7"/>
          <p:cNvSpPr txBox="1"/>
          <p:nvPr/>
        </p:nvSpPr>
        <p:spPr>
          <a:xfrm>
            <a:off x="219307" y="2197894"/>
            <a:ext cx="1758399" cy="1231106"/>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目录</a:t>
            </a:r>
            <a:endParaRPr lang="en-US" altLang="zh-CN" sz="5400" b="1" dirty="0">
              <a:solidFill>
                <a:schemeClr val="bg1"/>
              </a:solidFill>
              <a:latin typeface="微软雅黑" panose="020B0503020204020204" pitchFamily="34" charset="-122"/>
              <a:ea typeface="微软雅黑" panose="020B0503020204020204" pitchFamily="34" charset="-122"/>
            </a:endParaRPr>
          </a:p>
          <a:p>
            <a:pPr algn="ctr"/>
            <a:r>
              <a:rPr lang="en-US" altLang="zh-CN" sz="2000" b="1" dirty="0">
                <a:solidFill>
                  <a:schemeClr val="bg1"/>
                </a:solidFill>
                <a:latin typeface="微软雅黑" panose="020B0503020204020204" pitchFamily="34" charset="-122"/>
                <a:ea typeface="微软雅黑" panose="020B0503020204020204" pitchFamily="34" charset="-122"/>
              </a:rPr>
              <a:t>CONTENT</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9" name="椭圆 1"/>
          <p:cNvSpPr>
            <a:spLocks noChangeArrowheads="1"/>
          </p:cNvSpPr>
          <p:nvPr/>
        </p:nvSpPr>
        <p:spPr bwMode="auto">
          <a:xfrm>
            <a:off x="6348911" y="2050941"/>
            <a:ext cx="727831" cy="727831"/>
          </a:xfrm>
          <a:prstGeom prst="roundRect">
            <a:avLst/>
          </a:prstGeom>
          <a:solidFill>
            <a:srgbClr val="002B41"/>
          </a:solidFill>
          <a:ln w="28575">
            <a:noFill/>
          </a:ln>
          <a:effectLst>
            <a:outerShdw blurRad="254000" dist="127000" dir="2700000" algn="tl" rotWithShape="0">
              <a:prstClr val="black">
                <a:alpha val="40000"/>
              </a:prstClr>
            </a:outerShdw>
          </a:effec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bg1">
                  <a:lumMod val="95000"/>
                </a:schemeClr>
              </a:solidFill>
            </a:endParaRPr>
          </a:p>
        </p:txBody>
      </p:sp>
      <p:sp>
        <p:nvSpPr>
          <p:cNvPr id="10" name="TextBox 32"/>
          <p:cNvSpPr txBox="1">
            <a:spLocks noChangeArrowheads="1"/>
          </p:cNvSpPr>
          <p:nvPr/>
        </p:nvSpPr>
        <p:spPr bwMode="auto">
          <a:xfrm>
            <a:off x="6420196" y="2129116"/>
            <a:ext cx="60144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chemeClr val="bg1"/>
                </a:solidFill>
                <a:ea typeface="微软雅黑" panose="020B0503020204020204" pitchFamily="34" charset="-122"/>
              </a:rPr>
              <a:t>01</a:t>
            </a:r>
            <a:endParaRPr lang="zh-CN" altLang="en-US" sz="3200" dirty="0">
              <a:solidFill>
                <a:schemeClr val="bg1"/>
              </a:solidFill>
              <a:ea typeface="微软雅黑" panose="020B0503020204020204" pitchFamily="34" charset="-122"/>
            </a:endParaRPr>
          </a:p>
        </p:txBody>
      </p:sp>
      <p:sp>
        <p:nvSpPr>
          <p:cNvPr id="11" name="矩形 10"/>
          <p:cNvSpPr/>
          <p:nvPr/>
        </p:nvSpPr>
        <p:spPr>
          <a:xfrm>
            <a:off x="7256977" y="2470995"/>
            <a:ext cx="2558714" cy="307777"/>
          </a:xfrm>
          <a:prstGeom prst="rect">
            <a:avLst/>
          </a:prstGeom>
        </p:spPr>
        <p:txBody>
          <a:bodyPr wrap="none">
            <a:spAutoFit/>
          </a:bodyPr>
          <a:lstStyle/>
          <a:p>
            <a:pPr>
              <a:spcBef>
                <a:spcPct val="0"/>
              </a:spcBef>
            </a:pPr>
            <a:r>
              <a:rPr lang="zh-CN" altLang="en-US" sz="1400" dirty="0">
                <a:solidFill>
                  <a:srgbClr val="002B41"/>
                </a:solidFill>
                <a:latin typeface="微软雅黑" panose="020B0503020204020204" pitchFamily="34" charset="-122"/>
                <a:ea typeface="微软雅黑" panose="020B0503020204020204" pitchFamily="34" charset="-122"/>
              </a:rPr>
              <a:t>如何理解</a:t>
            </a:r>
            <a:r>
              <a:rPr lang="en-US" altLang="zh-CN" sz="1400" dirty="0">
                <a:solidFill>
                  <a:srgbClr val="002B41"/>
                </a:solidFill>
                <a:latin typeface="微软雅黑" panose="020B0503020204020204" pitchFamily="34" charset="-122"/>
                <a:ea typeface="微软雅黑" panose="020B0503020204020204" pitchFamily="34" charset="-122"/>
              </a:rPr>
              <a:t>V&amp;V</a:t>
            </a:r>
            <a:r>
              <a:rPr lang="zh-CN" altLang="en-US" sz="1400" dirty="0">
                <a:solidFill>
                  <a:srgbClr val="002B41"/>
                </a:solidFill>
                <a:latin typeface="微软雅黑" panose="020B0503020204020204" pitchFamily="34" charset="-122"/>
                <a:ea typeface="微软雅黑" panose="020B0503020204020204" pitchFamily="34" charset="-122"/>
              </a:rPr>
              <a:t>实际发挥的作用</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12" name="TextBox 76"/>
          <p:cNvSpPr txBox="1"/>
          <p:nvPr/>
        </p:nvSpPr>
        <p:spPr>
          <a:xfrm>
            <a:off x="7256976" y="2004645"/>
            <a:ext cx="2897077" cy="523220"/>
          </a:xfrm>
          <a:prstGeom prst="rect">
            <a:avLst/>
          </a:prstGeom>
          <a:solidFill>
            <a:srgbClr val="F1F1F1"/>
          </a:solidFill>
        </p:spPr>
        <p:txBody>
          <a:bodyPr wrap="square" rtlCol="0">
            <a:spAutoFit/>
          </a:bodyPr>
          <a:lstStyle/>
          <a:p>
            <a:r>
              <a:rPr lang="zh-CN" altLang="en-US" sz="2800" dirty="0">
                <a:solidFill>
                  <a:srgbClr val="002B41"/>
                </a:solidFill>
                <a:latin typeface="微软雅黑" panose="020B0503020204020204" pitchFamily="34" charset="-122"/>
                <a:ea typeface="微软雅黑" panose="020B0503020204020204" pitchFamily="34" charset="-122"/>
              </a:rPr>
              <a:t>引言</a:t>
            </a:r>
          </a:p>
        </p:txBody>
      </p:sp>
      <p:sp>
        <p:nvSpPr>
          <p:cNvPr id="13" name="椭圆 1"/>
          <p:cNvSpPr>
            <a:spLocks noChangeArrowheads="1"/>
          </p:cNvSpPr>
          <p:nvPr/>
        </p:nvSpPr>
        <p:spPr bwMode="auto">
          <a:xfrm>
            <a:off x="6348911" y="3295406"/>
            <a:ext cx="727831" cy="727831"/>
          </a:xfrm>
          <a:prstGeom prst="roundRect">
            <a:avLst/>
          </a:prstGeom>
          <a:solidFill>
            <a:srgbClr val="002B41"/>
          </a:solidFill>
          <a:ln w="28575">
            <a:noFill/>
          </a:ln>
          <a:effectLst>
            <a:outerShdw blurRad="254000" dist="127000" dir="2700000" algn="tl" rotWithShape="0">
              <a:prstClr val="black">
                <a:alpha val="40000"/>
              </a:prstClr>
            </a:outerShdw>
          </a:effec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bg1">
                  <a:lumMod val="95000"/>
                </a:schemeClr>
              </a:solidFill>
            </a:endParaRPr>
          </a:p>
        </p:txBody>
      </p:sp>
      <p:sp>
        <p:nvSpPr>
          <p:cNvPr id="14" name="TextBox 32"/>
          <p:cNvSpPr txBox="1">
            <a:spLocks noChangeArrowheads="1"/>
          </p:cNvSpPr>
          <p:nvPr/>
        </p:nvSpPr>
        <p:spPr bwMode="auto">
          <a:xfrm>
            <a:off x="6420196" y="3373581"/>
            <a:ext cx="60144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chemeClr val="bg1"/>
                </a:solidFill>
                <a:ea typeface="微软雅黑" panose="020B0503020204020204" pitchFamily="34" charset="-122"/>
              </a:rPr>
              <a:t>02</a:t>
            </a:r>
            <a:endParaRPr lang="zh-CN" altLang="en-US" sz="3200" dirty="0">
              <a:solidFill>
                <a:schemeClr val="bg1"/>
              </a:solidFill>
              <a:ea typeface="微软雅黑" panose="020B0503020204020204" pitchFamily="34" charset="-122"/>
            </a:endParaRPr>
          </a:p>
        </p:txBody>
      </p:sp>
      <p:sp>
        <p:nvSpPr>
          <p:cNvPr id="15" name="矩形 14"/>
          <p:cNvSpPr/>
          <p:nvPr/>
        </p:nvSpPr>
        <p:spPr>
          <a:xfrm>
            <a:off x="7256977" y="3715460"/>
            <a:ext cx="2957861" cy="307777"/>
          </a:xfrm>
          <a:prstGeom prst="rect">
            <a:avLst/>
          </a:prstGeom>
        </p:spPr>
        <p:txBody>
          <a:bodyPr wrap="none">
            <a:spAutoFit/>
          </a:bodyPr>
          <a:lstStyle/>
          <a:p>
            <a:pPr>
              <a:spcBef>
                <a:spcPct val="0"/>
              </a:spcBef>
            </a:pPr>
            <a:r>
              <a:rPr lang="zh-CN" altLang="en-US" sz="1400" dirty="0">
                <a:solidFill>
                  <a:srgbClr val="002B41"/>
                </a:solidFill>
                <a:latin typeface="微软雅黑" panose="020B0503020204020204" pitchFamily="34" charset="-122"/>
                <a:ea typeface="微软雅黑" panose="020B0503020204020204" pitchFamily="34" charset="-122"/>
              </a:rPr>
              <a:t>什么是</a:t>
            </a:r>
            <a:r>
              <a:rPr lang="en-US" altLang="zh-CN" sz="1400" dirty="0">
                <a:solidFill>
                  <a:srgbClr val="002B41"/>
                </a:solidFill>
                <a:latin typeface="微软雅黑" panose="020B0503020204020204" pitchFamily="34" charset="-122"/>
                <a:ea typeface="微软雅黑" panose="020B0503020204020204" pitchFamily="34" charset="-122"/>
              </a:rPr>
              <a:t>V&amp;V</a:t>
            </a:r>
            <a:r>
              <a:rPr lang="zh-CN" altLang="en-US" sz="1400" dirty="0">
                <a:solidFill>
                  <a:srgbClr val="002B41"/>
                </a:solidFill>
                <a:latin typeface="微软雅黑" panose="020B0503020204020204" pitchFamily="34" charset="-122"/>
                <a:ea typeface="微软雅黑" panose="020B0503020204020204" pitchFamily="34" charset="-122"/>
              </a:rPr>
              <a:t>，为什么</a:t>
            </a:r>
            <a:r>
              <a:rPr lang="en-US" altLang="zh-CN" sz="1400" dirty="0">
                <a:solidFill>
                  <a:srgbClr val="002B41"/>
                </a:solidFill>
                <a:latin typeface="微软雅黑" panose="020B0503020204020204" pitchFamily="34" charset="-122"/>
                <a:ea typeface="微软雅黑" panose="020B0503020204020204" pitchFamily="34" charset="-122"/>
              </a:rPr>
              <a:t>V&amp;V</a:t>
            </a:r>
            <a:r>
              <a:rPr lang="zh-CN" altLang="en-US" sz="1400" dirty="0">
                <a:solidFill>
                  <a:srgbClr val="002B41"/>
                </a:solidFill>
                <a:latin typeface="微软雅黑" panose="020B0503020204020204" pitchFamily="34" charset="-122"/>
                <a:ea typeface="微软雅黑" panose="020B0503020204020204" pitchFamily="34" charset="-122"/>
              </a:rPr>
              <a:t>是有效的</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16" name="TextBox 76"/>
          <p:cNvSpPr txBox="1"/>
          <p:nvPr/>
        </p:nvSpPr>
        <p:spPr>
          <a:xfrm>
            <a:off x="7256976" y="3249110"/>
            <a:ext cx="3232745" cy="523220"/>
          </a:xfrm>
          <a:prstGeom prst="rect">
            <a:avLst/>
          </a:prstGeom>
          <a:solidFill>
            <a:srgbClr val="F1F1F1"/>
          </a:solidFill>
        </p:spPr>
        <p:txBody>
          <a:bodyPr wrap="square" rtlCol="0">
            <a:spAutoFit/>
          </a:bodyPr>
          <a:lstStyle/>
          <a:p>
            <a:r>
              <a:rPr lang="en-US" altLang="zh-CN" sz="2800" dirty="0">
                <a:solidFill>
                  <a:srgbClr val="002B41"/>
                </a:solidFill>
                <a:latin typeface="微软雅黑" panose="020B0503020204020204" pitchFamily="34" charset="-122"/>
                <a:ea typeface="微软雅黑" panose="020B0503020204020204" pitchFamily="34" charset="-122"/>
              </a:rPr>
              <a:t>V&amp;V</a:t>
            </a:r>
            <a:r>
              <a:rPr lang="zh-CN" altLang="en-US" sz="2800" dirty="0">
                <a:solidFill>
                  <a:srgbClr val="002B41"/>
                </a:solidFill>
                <a:latin typeface="微软雅黑" panose="020B0503020204020204" pitchFamily="34" charset="-122"/>
                <a:ea typeface="微软雅黑" panose="020B0503020204020204" pitchFamily="34" charset="-122"/>
              </a:rPr>
              <a:t>的内容和特性</a:t>
            </a:r>
          </a:p>
        </p:txBody>
      </p:sp>
      <p:sp>
        <p:nvSpPr>
          <p:cNvPr id="17" name="椭圆 1"/>
          <p:cNvSpPr>
            <a:spLocks noChangeArrowheads="1"/>
          </p:cNvSpPr>
          <p:nvPr/>
        </p:nvSpPr>
        <p:spPr bwMode="auto">
          <a:xfrm>
            <a:off x="6348911" y="4542768"/>
            <a:ext cx="727831" cy="727831"/>
          </a:xfrm>
          <a:prstGeom prst="roundRect">
            <a:avLst/>
          </a:prstGeom>
          <a:solidFill>
            <a:srgbClr val="002B41"/>
          </a:solidFill>
          <a:ln w="28575">
            <a:noFill/>
          </a:ln>
          <a:effectLst>
            <a:outerShdw blurRad="254000" dist="127000" dir="2700000" algn="tl" rotWithShape="0">
              <a:prstClr val="black">
                <a:alpha val="40000"/>
              </a:prstClr>
            </a:outerShdw>
          </a:effec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000">
              <a:solidFill>
                <a:schemeClr val="bg1">
                  <a:lumMod val="95000"/>
                </a:schemeClr>
              </a:solidFill>
            </a:endParaRPr>
          </a:p>
        </p:txBody>
      </p:sp>
      <p:sp>
        <p:nvSpPr>
          <p:cNvPr id="18" name="TextBox 32"/>
          <p:cNvSpPr txBox="1">
            <a:spLocks noChangeArrowheads="1"/>
          </p:cNvSpPr>
          <p:nvPr/>
        </p:nvSpPr>
        <p:spPr bwMode="auto">
          <a:xfrm>
            <a:off x="6412104" y="4620943"/>
            <a:ext cx="60144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chemeClr val="bg1"/>
                </a:solidFill>
                <a:ea typeface="微软雅黑" panose="020B0503020204020204" pitchFamily="34" charset="-122"/>
              </a:rPr>
              <a:t>03</a:t>
            </a:r>
            <a:endParaRPr lang="zh-CN" altLang="en-US" sz="3200" dirty="0">
              <a:solidFill>
                <a:schemeClr val="bg1"/>
              </a:solidFill>
              <a:ea typeface="微软雅黑" panose="020B0503020204020204" pitchFamily="34" charset="-122"/>
            </a:endParaRPr>
          </a:p>
        </p:txBody>
      </p:sp>
      <p:sp>
        <p:nvSpPr>
          <p:cNvPr id="19" name="矩形 18"/>
          <p:cNvSpPr/>
          <p:nvPr/>
        </p:nvSpPr>
        <p:spPr>
          <a:xfrm>
            <a:off x="7256977" y="4962822"/>
            <a:ext cx="1925527" cy="307777"/>
          </a:xfrm>
          <a:prstGeom prst="rect">
            <a:avLst/>
          </a:prstGeom>
        </p:spPr>
        <p:txBody>
          <a:bodyPr wrap="none">
            <a:spAutoFit/>
          </a:bodyPr>
          <a:lstStyle/>
          <a:p>
            <a:pPr>
              <a:spcBef>
                <a:spcPct val="0"/>
              </a:spcBef>
            </a:pPr>
            <a:r>
              <a:rPr lang="en-US" altLang="zh-CN" sz="1400" dirty="0">
                <a:solidFill>
                  <a:srgbClr val="002B41"/>
                </a:solidFill>
                <a:latin typeface="微软雅黑" panose="020B0503020204020204" pitchFamily="34" charset="-122"/>
                <a:ea typeface="微软雅黑" panose="020B0503020204020204" pitchFamily="34" charset="-122"/>
              </a:rPr>
              <a:t>V</a:t>
            </a:r>
            <a:r>
              <a:rPr lang="zh-CN" altLang="en-US" sz="1400" dirty="0">
                <a:solidFill>
                  <a:srgbClr val="002B41"/>
                </a:solidFill>
                <a:latin typeface="微软雅黑" panose="020B0503020204020204" pitchFamily="34" charset="-122"/>
                <a:ea typeface="微软雅黑" panose="020B0503020204020204" pitchFamily="34" charset="-122"/>
              </a:rPr>
              <a:t>模型及</a:t>
            </a:r>
            <a:r>
              <a:rPr lang="en-US" altLang="zh-CN" sz="1400" dirty="0">
                <a:solidFill>
                  <a:srgbClr val="002B41"/>
                </a:solidFill>
                <a:latin typeface="微软雅黑" panose="020B0503020204020204" pitchFamily="34" charset="-122"/>
                <a:ea typeface="微软雅黑" panose="020B0503020204020204" pitchFamily="34" charset="-122"/>
              </a:rPr>
              <a:t>W</a:t>
            </a:r>
            <a:r>
              <a:rPr lang="zh-CN" altLang="en-US" sz="1400" dirty="0">
                <a:solidFill>
                  <a:srgbClr val="002B41"/>
                </a:solidFill>
                <a:latin typeface="微软雅黑" panose="020B0503020204020204" pitchFamily="34" charset="-122"/>
                <a:ea typeface="微软雅黑" panose="020B0503020204020204" pitchFamily="34" charset="-122"/>
              </a:rPr>
              <a:t>模型的介绍</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20" name="TextBox 76"/>
          <p:cNvSpPr txBox="1"/>
          <p:nvPr/>
        </p:nvSpPr>
        <p:spPr>
          <a:xfrm>
            <a:off x="7256976" y="4496472"/>
            <a:ext cx="3311222" cy="523220"/>
          </a:xfrm>
          <a:prstGeom prst="rect">
            <a:avLst/>
          </a:prstGeom>
          <a:solidFill>
            <a:srgbClr val="F1F1F1"/>
          </a:solidFill>
        </p:spPr>
        <p:txBody>
          <a:bodyPr wrap="square" rtlCol="0">
            <a:spAutoFit/>
          </a:bodyPr>
          <a:lstStyle/>
          <a:p>
            <a:r>
              <a:rPr lang="en-US" altLang="zh-CN" sz="2800" dirty="0">
                <a:solidFill>
                  <a:srgbClr val="002B41"/>
                </a:solidFill>
                <a:latin typeface="微软雅黑" panose="020B0503020204020204" pitchFamily="34" charset="-122"/>
                <a:ea typeface="微软雅黑" panose="020B0503020204020204" pitchFamily="34" charset="-122"/>
              </a:rPr>
              <a:t>V&amp;V</a:t>
            </a:r>
            <a:r>
              <a:rPr lang="zh-CN" altLang="en-US" sz="2800" dirty="0">
                <a:solidFill>
                  <a:srgbClr val="002B41"/>
                </a:solidFill>
                <a:latin typeface="微软雅黑" panose="020B0503020204020204" pitchFamily="34" charset="-122"/>
                <a:ea typeface="微软雅黑" panose="020B0503020204020204" pitchFamily="34" charset="-122"/>
              </a:rPr>
              <a:t>的过程模型</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body" idx="4294967295"/>
          </p:nvPr>
        </p:nvSpPr>
        <p:spPr>
          <a:noFill/>
        </p:spPr>
        <p:txBody>
          <a:bodyPr vert="horz" lIns="90840" tIns="44623" rIns="90840" bIns="44623" rtlCol="0">
            <a:normAutofit/>
          </a:bodyPr>
          <a:lstStyle/>
          <a:p>
            <a:r>
              <a:rPr lang="en-GB" altLang="en-US" dirty="0"/>
              <a:t>Is a whole life-cycle process - V &amp; V must be </a:t>
            </a:r>
            <a:br>
              <a:rPr lang="en-GB" altLang="en-US" dirty="0"/>
            </a:br>
            <a:r>
              <a:rPr lang="en-GB" altLang="en-US" dirty="0"/>
              <a:t>applied at each stage in the software process.</a:t>
            </a:r>
          </a:p>
          <a:p>
            <a:r>
              <a:rPr lang="en-GB" altLang="en-US" dirty="0"/>
              <a:t>Has two principal objectives</a:t>
            </a:r>
          </a:p>
          <a:p>
            <a:pPr lvl="1"/>
            <a:r>
              <a:rPr lang="en-GB" altLang="en-US" dirty="0"/>
              <a:t>The discovery of defects in a system;</a:t>
            </a:r>
          </a:p>
          <a:p>
            <a:pPr lvl="1"/>
            <a:r>
              <a:rPr lang="en-GB" altLang="en-US" dirty="0"/>
              <a:t>The assessment of whether or not the system is useful and useable in an operational situation.</a:t>
            </a:r>
          </a:p>
        </p:txBody>
      </p:sp>
      <p:sp>
        <p:nvSpPr>
          <p:cNvPr id="7171" name="Rectangle 3"/>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The V &amp; V process</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p:txBody>
          <a:bodyPr/>
          <a:lstStyle/>
          <a:p>
            <a:r>
              <a:rPr lang="en-GB" altLang="zh-CN">
                <a:ea typeface="宋体" panose="02010600030101010101" pitchFamily="2" charset="-122"/>
              </a:rPr>
              <a:t>V&amp; V goals</a:t>
            </a:r>
          </a:p>
        </p:txBody>
      </p:sp>
      <p:sp>
        <p:nvSpPr>
          <p:cNvPr id="8195" name="Rectangle 3"/>
          <p:cNvSpPr>
            <a:spLocks noGrp="1" noChangeArrowheads="1"/>
          </p:cNvSpPr>
          <p:nvPr>
            <p:ph type="body" idx="4294967295"/>
          </p:nvPr>
        </p:nvSpPr>
        <p:spPr/>
        <p:txBody>
          <a:bodyPr/>
          <a:lstStyle/>
          <a:p>
            <a:r>
              <a:rPr lang="en-GB" altLang="zh-CN">
                <a:ea typeface="宋体" panose="02010600030101010101" pitchFamily="2" charset="-122"/>
              </a:rPr>
              <a:t>Verification and validation should establish confidence that the software is fit for purpose.</a:t>
            </a:r>
          </a:p>
          <a:p>
            <a:r>
              <a:rPr lang="en-GB" altLang="zh-CN">
                <a:ea typeface="宋体" panose="02010600030101010101" pitchFamily="2" charset="-122"/>
              </a:rPr>
              <a:t>This does NOT mean completely free of defects.</a:t>
            </a:r>
          </a:p>
          <a:p>
            <a:r>
              <a:rPr lang="en-GB" altLang="zh-CN">
                <a:ea typeface="宋体" panose="02010600030101010101" pitchFamily="2" charset="-122"/>
              </a:rPr>
              <a:t>Rather, it must be good enough for its intended use and the type of use will determine the degree of confidence that is needed.</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idx="4294967295"/>
          </p:nvPr>
        </p:nvSpPr>
        <p:spPr/>
        <p:txBody>
          <a:bodyPr/>
          <a:lstStyle/>
          <a:p>
            <a:r>
              <a:rPr lang="en-GB" altLang="zh-CN">
                <a:ea typeface="宋体" panose="02010600030101010101" pitchFamily="2" charset="-122"/>
              </a:rPr>
              <a:t>V &amp; V confidence</a:t>
            </a:r>
          </a:p>
        </p:txBody>
      </p:sp>
      <p:sp>
        <p:nvSpPr>
          <p:cNvPr id="9219" name="Rectangle 3"/>
          <p:cNvSpPr>
            <a:spLocks noGrp="1" noChangeArrowheads="1"/>
          </p:cNvSpPr>
          <p:nvPr>
            <p:ph type="body" idx="4294967295"/>
          </p:nvPr>
        </p:nvSpPr>
        <p:spPr/>
        <p:txBody>
          <a:bodyPr/>
          <a:lstStyle/>
          <a:p>
            <a:pPr>
              <a:lnSpc>
                <a:spcPct val="90000"/>
              </a:lnSpc>
            </a:pPr>
            <a:r>
              <a:rPr lang="en-GB" altLang="en-US" dirty="0"/>
              <a:t>Depends on system’s purpose, user expectations and marketing environment</a:t>
            </a:r>
          </a:p>
          <a:p>
            <a:pPr lvl="1">
              <a:lnSpc>
                <a:spcPct val="90000"/>
              </a:lnSpc>
            </a:pPr>
            <a:r>
              <a:rPr lang="en-GB" altLang="en-US" dirty="0">
                <a:solidFill>
                  <a:schemeClr val="accent1"/>
                </a:solidFill>
              </a:rPr>
              <a:t>Software function</a:t>
            </a:r>
            <a:endParaRPr lang="en-GB" altLang="en-US" dirty="0"/>
          </a:p>
          <a:p>
            <a:pPr lvl="2">
              <a:lnSpc>
                <a:spcPct val="90000"/>
              </a:lnSpc>
            </a:pPr>
            <a:r>
              <a:rPr lang="en-GB" altLang="en-US" dirty="0"/>
              <a:t>The level of confidence depends on how critical the software is to an organisation.</a:t>
            </a:r>
          </a:p>
          <a:p>
            <a:pPr lvl="1">
              <a:lnSpc>
                <a:spcPct val="90000"/>
              </a:lnSpc>
            </a:pPr>
            <a:r>
              <a:rPr lang="en-GB" altLang="en-US" dirty="0">
                <a:solidFill>
                  <a:schemeClr val="accent1"/>
                </a:solidFill>
              </a:rPr>
              <a:t>User expectations</a:t>
            </a:r>
            <a:endParaRPr lang="en-GB" altLang="en-US" dirty="0"/>
          </a:p>
          <a:p>
            <a:pPr lvl="2">
              <a:lnSpc>
                <a:spcPct val="90000"/>
              </a:lnSpc>
            </a:pPr>
            <a:r>
              <a:rPr lang="en-GB" altLang="en-US" dirty="0"/>
              <a:t>Users may have low expectations of certain kinds of software.</a:t>
            </a:r>
          </a:p>
          <a:p>
            <a:pPr lvl="1">
              <a:lnSpc>
                <a:spcPct val="90000"/>
              </a:lnSpc>
            </a:pPr>
            <a:r>
              <a:rPr lang="en-GB" altLang="en-US" dirty="0">
                <a:solidFill>
                  <a:schemeClr val="accent1"/>
                </a:solidFill>
              </a:rPr>
              <a:t>Marketing environment</a:t>
            </a:r>
            <a:endParaRPr lang="en-GB" altLang="en-US" dirty="0"/>
          </a:p>
          <a:p>
            <a:pPr lvl="2">
              <a:lnSpc>
                <a:spcPct val="90000"/>
              </a:lnSpc>
            </a:pPr>
            <a:r>
              <a:rPr lang="en-GB" altLang="en-US" dirty="0"/>
              <a:t>Getting a product to market early may be more important than finding defects in the program.</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body" idx="4294967295"/>
          </p:nvPr>
        </p:nvSpPr>
        <p:spPr>
          <a:xfrm>
            <a:off x="2436814" y="1982789"/>
            <a:ext cx="7805737" cy="4129087"/>
          </a:xfrm>
          <a:noFill/>
        </p:spPr>
        <p:txBody>
          <a:bodyPr vert="horz" lIns="90840" tIns="44623" rIns="90840" bIns="44623" rtlCol="0">
            <a:normAutofit/>
          </a:bodyPr>
          <a:lstStyle/>
          <a:p>
            <a:r>
              <a:rPr lang="en-GB" altLang="en-US" sz="2400" dirty="0">
                <a:solidFill>
                  <a:schemeClr val="accent1"/>
                </a:solidFill>
              </a:rPr>
              <a:t>Software inspections</a:t>
            </a:r>
            <a:r>
              <a:rPr lang="en-GB" altLang="en-US" sz="2400" i="1" dirty="0"/>
              <a:t>.</a:t>
            </a:r>
            <a:r>
              <a:rPr lang="en-GB" altLang="en-US" sz="2400" dirty="0"/>
              <a:t>  Concerned with analysis of </a:t>
            </a:r>
            <a:br>
              <a:rPr lang="en-GB" altLang="en-US" sz="2400" dirty="0"/>
            </a:br>
            <a:r>
              <a:rPr lang="en-GB" altLang="en-US" sz="2400" dirty="0"/>
              <a:t>the static system representation to discover problems</a:t>
            </a:r>
            <a:r>
              <a:rPr lang="en-GB" altLang="en-US" sz="2400" i="1" dirty="0"/>
              <a:t>  (</a:t>
            </a:r>
            <a:r>
              <a:rPr lang="en-GB" altLang="en-US" sz="2400" dirty="0"/>
              <a:t>static verification)</a:t>
            </a:r>
          </a:p>
          <a:p>
            <a:pPr lvl="1"/>
            <a:r>
              <a:rPr lang="en-GB" altLang="en-US" sz="2000" dirty="0"/>
              <a:t>May be supplement by tool-based document and code analysis</a:t>
            </a:r>
            <a:endParaRPr lang="en-GB" altLang="en-US" sz="2000" i="1" dirty="0"/>
          </a:p>
          <a:p>
            <a:r>
              <a:rPr lang="en-GB" altLang="en-US" sz="2400" dirty="0">
                <a:solidFill>
                  <a:schemeClr val="accent1"/>
                </a:solidFill>
              </a:rPr>
              <a:t>Software testing</a:t>
            </a:r>
            <a:r>
              <a:rPr lang="en-GB" altLang="en-US" sz="2400" i="1" dirty="0"/>
              <a:t>.</a:t>
            </a:r>
            <a:r>
              <a:rPr lang="en-GB" altLang="en-US" sz="2400" dirty="0"/>
              <a:t>  Concerned with exercising and </a:t>
            </a:r>
            <a:br>
              <a:rPr lang="en-GB" altLang="en-US" sz="2400" dirty="0"/>
            </a:br>
            <a:r>
              <a:rPr lang="en-GB" altLang="en-US" sz="2400" dirty="0"/>
              <a:t>observing product behaviour (dynamic verification)</a:t>
            </a:r>
          </a:p>
          <a:p>
            <a:pPr lvl="1"/>
            <a:r>
              <a:rPr lang="en-GB" altLang="en-US" sz="2000" dirty="0"/>
              <a:t>The system is executed with test data and its operational behaviour is observed</a:t>
            </a:r>
          </a:p>
          <a:p>
            <a:endParaRPr lang="en-GB" altLang="en-US" sz="2400" dirty="0"/>
          </a:p>
        </p:txBody>
      </p:sp>
      <p:sp>
        <p:nvSpPr>
          <p:cNvPr id="10243" name="Rectangle 3"/>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Static and dynamic verification</a:t>
            </a: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Static and dynamic V&amp;V</a:t>
            </a:r>
          </a:p>
        </p:txBody>
      </p:sp>
      <p:sp>
        <p:nvSpPr>
          <p:cNvPr id="11267" name="Rectangle 4"/>
          <p:cNvSpPr>
            <a:spLocks noChangeArrowheads="1"/>
          </p:cNvSpPr>
          <p:nvPr/>
        </p:nvSpPr>
        <p:spPr bwMode="auto">
          <a:xfrm>
            <a:off x="1905000" y="1600200"/>
            <a:ext cx="8458200" cy="4648200"/>
          </a:xfrm>
          <a:prstGeom prst="rect">
            <a:avLst/>
          </a:prstGeom>
          <a:solidFill>
            <a:srgbClr val="CCFF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lvl1pPr>
              <a:defRPr sz="2400" b="1">
                <a:solidFill>
                  <a:schemeClr val="tx1"/>
                </a:solidFill>
                <a:latin typeface="Times" panose="02020603050405020304" pitchFamily="18" charset="0"/>
              </a:defRPr>
            </a:lvl1pPr>
            <a:lvl2pPr marL="742950" indent="-285750">
              <a:defRPr sz="2400" b="1">
                <a:solidFill>
                  <a:schemeClr val="tx1"/>
                </a:solidFill>
                <a:latin typeface="Times" panose="02020603050405020304" pitchFamily="18" charset="0"/>
              </a:defRPr>
            </a:lvl2pPr>
            <a:lvl3pPr marL="1143000" indent="-228600">
              <a:defRPr sz="2400" b="1">
                <a:solidFill>
                  <a:schemeClr val="tx1"/>
                </a:solidFill>
                <a:latin typeface="Times" panose="02020603050405020304" pitchFamily="18" charset="0"/>
              </a:defRPr>
            </a:lvl3pPr>
            <a:lvl4pPr marL="1600200" indent="-228600">
              <a:defRPr sz="2400" b="1">
                <a:solidFill>
                  <a:schemeClr val="tx1"/>
                </a:solidFill>
                <a:latin typeface="Times" panose="02020603050405020304" pitchFamily="18" charset="0"/>
              </a:defRPr>
            </a:lvl4pPr>
            <a:lvl5pPr marL="2057400" indent="-228600">
              <a:defRPr sz="2400" b="1">
                <a:solidFill>
                  <a:schemeClr val="tx1"/>
                </a:solidFill>
                <a:latin typeface="Times" panose="02020603050405020304" pitchFamily="18" charset="0"/>
              </a:defRPr>
            </a:lvl5pPr>
            <a:lvl6pPr marL="2514600" indent="-228600" eaLnBrk="0" fontAlgn="base" hangingPunct="0">
              <a:spcBef>
                <a:spcPct val="0"/>
              </a:spcBef>
              <a:spcAft>
                <a:spcPct val="0"/>
              </a:spcAft>
              <a:defRPr sz="2400" b="1">
                <a:solidFill>
                  <a:schemeClr val="tx1"/>
                </a:solidFill>
                <a:latin typeface="Times" panose="02020603050405020304" pitchFamily="18" charset="0"/>
              </a:defRPr>
            </a:lvl6pPr>
            <a:lvl7pPr marL="2971800" indent="-228600" eaLnBrk="0" fontAlgn="base" hangingPunct="0">
              <a:spcBef>
                <a:spcPct val="0"/>
              </a:spcBef>
              <a:spcAft>
                <a:spcPct val="0"/>
              </a:spcAft>
              <a:defRPr sz="2400" b="1">
                <a:solidFill>
                  <a:schemeClr val="tx1"/>
                </a:solidFill>
                <a:latin typeface="Times" panose="02020603050405020304" pitchFamily="18" charset="0"/>
              </a:defRPr>
            </a:lvl7pPr>
            <a:lvl8pPr marL="3429000" indent="-228600" eaLnBrk="0" fontAlgn="base" hangingPunct="0">
              <a:spcBef>
                <a:spcPct val="0"/>
              </a:spcBef>
              <a:spcAft>
                <a:spcPct val="0"/>
              </a:spcAft>
              <a:defRPr sz="2400" b="1">
                <a:solidFill>
                  <a:schemeClr val="tx1"/>
                </a:solidFill>
                <a:latin typeface="Times" panose="02020603050405020304" pitchFamily="18" charset="0"/>
              </a:defRPr>
            </a:lvl8pPr>
            <a:lvl9pPr marL="3886200" indent="-228600" eaLnBrk="0" fontAlgn="base" hangingPunct="0">
              <a:spcBef>
                <a:spcPct val="0"/>
              </a:spcBef>
              <a:spcAft>
                <a:spcPct val="0"/>
              </a:spcAft>
              <a:defRPr sz="2400" b="1">
                <a:solidFill>
                  <a:schemeClr val="tx1"/>
                </a:solidFill>
                <a:latin typeface="Times" panose="02020603050405020304" pitchFamily="18" charset="0"/>
              </a:defRPr>
            </a:lvl9pPr>
          </a:lstStyle>
          <a:p>
            <a:endParaRPr lang="zh-CN" altLang="en-US">
              <a:ea typeface="宋体" panose="02010600030101010101" pitchFamily="2" charset="-122"/>
            </a:endParaRPr>
          </a:p>
        </p:txBody>
      </p:sp>
      <p:pic>
        <p:nvPicPr>
          <p:cNvPr id="11268"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2200" y="2057400"/>
            <a:ext cx="7620000" cy="319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body" idx="4294967295"/>
          </p:nvPr>
        </p:nvSpPr>
        <p:spPr>
          <a:noFill/>
        </p:spPr>
        <p:txBody>
          <a:bodyPr vert="horz" lIns="90840" tIns="44623" rIns="90840" bIns="44623" rtlCol="0">
            <a:normAutofit/>
          </a:bodyPr>
          <a:lstStyle/>
          <a:p>
            <a:r>
              <a:rPr lang="en-GB" altLang="zh-CN">
                <a:ea typeface="宋体" panose="02010600030101010101" pitchFamily="2" charset="-122"/>
              </a:rPr>
              <a:t>Can reveal the presence of errors NOT their </a:t>
            </a:r>
            <a:br>
              <a:rPr lang="en-GB" altLang="zh-CN">
                <a:ea typeface="宋体" panose="02010600030101010101" pitchFamily="2" charset="-122"/>
              </a:rPr>
            </a:br>
            <a:r>
              <a:rPr lang="en-GB" altLang="zh-CN">
                <a:ea typeface="宋体" panose="02010600030101010101" pitchFamily="2" charset="-122"/>
              </a:rPr>
              <a:t>absence.</a:t>
            </a:r>
          </a:p>
          <a:p>
            <a:r>
              <a:rPr lang="en-GB" altLang="zh-CN">
                <a:ea typeface="宋体" panose="02010600030101010101" pitchFamily="2" charset="-122"/>
              </a:rPr>
              <a:t>The only validation technique for non-functional requirements as the software has to be executed to see how it behaves.</a:t>
            </a:r>
          </a:p>
          <a:p>
            <a:r>
              <a:rPr lang="en-GB" altLang="zh-CN">
                <a:ea typeface="宋体" panose="02010600030101010101" pitchFamily="2" charset="-122"/>
              </a:rPr>
              <a:t>Should be used in conjunction with static </a:t>
            </a:r>
            <a:br>
              <a:rPr lang="en-GB" altLang="zh-CN">
                <a:ea typeface="宋体" panose="02010600030101010101" pitchFamily="2" charset="-122"/>
              </a:rPr>
            </a:br>
            <a:r>
              <a:rPr lang="en-GB" altLang="zh-CN">
                <a:ea typeface="宋体" panose="02010600030101010101" pitchFamily="2" charset="-122"/>
              </a:rPr>
              <a:t>verification to provide full V&amp;V coverage.</a:t>
            </a:r>
          </a:p>
          <a:p>
            <a:pPr>
              <a:buFont typeface="Zapf Dingbats" charset="2"/>
              <a:buNone/>
            </a:pPr>
            <a:endParaRPr lang="en-GB" altLang="zh-CN">
              <a:ea typeface="宋体" panose="02010600030101010101" pitchFamily="2" charset="-122"/>
            </a:endParaRPr>
          </a:p>
        </p:txBody>
      </p:sp>
      <p:sp>
        <p:nvSpPr>
          <p:cNvPr id="12291" name="Rectangle 3"/>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Program testing</a:t>
            </a: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body" idx="4294967295"/>
          </p:nvPr>
        </p:nvSpPr>
        <p:spPr>
          <a:noFill/>
        </p:spPr>
        <p:txBody>
          <a:bodyPr vert="horz" lIns="90840" tIns="44623" rIns="90840" bIns="44623" rtlCol="0">
            <a:normAutofit/>
          </a:bodyPr>
          <a:lstStyle/>
          <a:p>
            <a:r>
              <a:rPr lang="en-GB" altLang="en-US">
                <a:solidFill>
                  <a:schemeClr val="accent1"/>
                </a:solidFill>
              </a:rPr>
              <a:t>Defect testing</a:t>
            </a:r>
            <a:endParaRPr lang="en-GB" altLang="en-US"/>
          </a:p>
          <a:p>
            <a:pPr lvl="1"/>
            <a:r>
              <a:rPr lang="en-GB" altLang="en-US"/>
              <a:t>Tests designed to discover system defects.</a:t>
            </a:r>
          </a:p>
          <a:p>
            <a:pPr lvl="1"/>
            <a:r>
              <a:rPr lang="en-GB" altLang="en-US"/>
              <a:t>A successful defect test is one which reveals the presence of defects in a system.</a:t>
            </a:r>
          </a:p>
          <a:p>
            <a:r>
              <a:rPr lang="en-GB" altLang="en-US">
                <a:solidFill>
                  <a:schemeClr val="accent1"/>
                </a:solidFill>
              </a:rPr>
              <a:t>Validation testing</a:t>
            </a:r>
            <a:endParaRPr lang="en-GB" altLang="en-US"/>
          </a:p>
          <a:p>
            <a:pPr lvl="1"/>
            <a:r>
              <a:rPr lang="en-GB" altLang="en-US"/>
              <a:t>Intended to show  that the software meets its requirements.</a:t>
            </a:r>
          </a:p>
          <a:p>
            <a:pPr lvl="1"/>
            <a:r>
              <a:rPr lang="en-GB" altLang="en-US"/>
              <a:t>A successful test is one that shows that a requirements has been properly implemented.</a:t>
            </a:r>
          </a:p>
          <a:p>
            <a:pPr lvl="1"/>
            <a:endParaRPr lang="en-GB" altLang="en-US"/>
          </a:p>
        </p:txBody>
      </p:sp>
      <p:sp>
        <p:nvSpPr>
          <p:cNvPr id="13315" name="Rectangle 3"/>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Types of testing</a:t>
            </a: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body" idx="4294967295"/>
          </p:nvPr>
        </p:nvSpPr>
        <p:spPr>
          <a:noFill/>
        </p:spPr>
        <p:txBody>
          <a:bodyPr vert="horz" lIns="90840" tIns="44623" rIns="90840" bIns="44623" rtlCol="0">
            <a:normAutofit/>
          </a:bodyPr>
          <a:lstStyle/>
          <a:p>
            <a:r>
              <a:rPr lang="en-GB" altLang="zh-CN" sz="2400" dirty="0">
                <a:ea typeface="宋体" panose="02010600030101010101" pitchFamily="2" charset="-122"/>
              </a:rPr>
              <a:t>Defect testing and debugging are distinct </a:t>
            </a:r>
            <a:br>
              <a:rPr lang="en-GB" altLang="zh-CN" sz="2400" dirty="0">
                <a:ea typeface="宋体" panose="02010600030101010101" pitchFamily="2" charset="-122"/>
              </a:rPr>
            </a:br>
            <a:r>
              <a:rPr lang="en-GB" altLang="zh-CN" sz="2400" dirty="0">
                <a:ea typeface="宋体" panose="02010600030101010101" pitchFamily="2" charset="-122"/>
              </a:rPr>
              <a:t>processes.</a:t>
            </a:r>
          </a:p>
          <a:p>
            <a:r>
              <a:rPr lang="en-GB" altLang="zh-CN" sz="2400" dirty="0">
                <a:ea typeface="宋体" panose="02010600030101010101" pitchFamily="2" charset="-122"/>
              </a:rPr>
              <a:t>Verification and validation is concerned with establishing the existence of defects in a program.</a:t>
            </a:r>
          </a:p>
          <a:p>
            <a:r>
              <a:rPr lang="en-GB" altLang="zh-CN" sz="2400" dirty="0">
                <a:ea typeface="宋体" panose="02010600030101010101" pitchFamily="2" charset="-122"/>
              </a:rPr>
              <a:t>Debugging is concerned with locating and </a:t>
            </a:r>
            <a:br>
              <a:rPr lang="en-GB" altLang="zh-CN" sz="2400" dirty="0">
                <a:ea typeface="宋体" panose="02010600030101010101" pitchFamily="2" charset="-122"/>
              </a:rPr>
            </a:br>
            <a:r>
              <a:rPr lang="en-GB" altLang="zh-CN" sz="2400" dirty="0">
                <a:ea typeface="宋体" panose="02010600030101010101" pitchFamily="2" charset="-122"/>
              </a:rPr>
              <a:t>repairing these errors.</a:t>
            </a:r>
          </a:p>
          <a:p>
            <a:r>
              <a:rPr lang="en-GB" altLang="zh-CN" sz="2400" dirty="0">
                <a:ea typeface="宋体" panose="02010600030101010101" pitchFamily="2" charset="-122"/>
              </a:rPr>
              <a:t>Debugging involves formulating a hypothesis </a:t>
            </a:r>
            <a:br>
              <a:rPr lang="en-GB" altLang="zh-CN" sz="2400" dirty="0">
                <a:ea typeface="宋体" panose="02010600030101010101" pitchFamily="2" charset="-122"/>
              </a:rPr>
            </a:br>
            <a:r>
              <a:rPr lang="en-GB" altLang="zh-CN" sz="2400" dirty="0">
                <a:ea typeface="宋体" panose="02010600030101010101" pitchFamily="2" charset="-122"/>
              </a:rPr>
              <a:t>about program behaviour then testing these </a:t>
            </a:r>
            <a:br>
              <a:rPr lang="en-GB" altLang="zh-CN" sz="2400" dirty="0">
                <a:ea typeface="宋体" panose="02010600030101010101" pitchFamily="2" charset="-122"/>
              </a:rPr>
            </a:br>
            <a:r>
              <a:rPr lang="en-GB" altLang="zh-CN" sz="2400" dirty="0">
                <a:ea typeface="宋体" panose="02010600030101010101" pitchFamily="2" charset="-122"/>
              </a:rPr>
              <a:t>hypotheses to find the system error.</a:t>
            </a:r>
          </a:p>
        </p:txBody>
      </p:sp>
      <p:sp>
        <p:nvSpPr>
          <p:cNvPr id="14339" name="Rectangle 3"/>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Testing and debugging</a:t>
            </a: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The debugging process</a:t>
            </a:r>
          </a:p>
        </p:txBody>
      </p:sp>
      <p:sp>
        <p:nvSpPr>
          <p:cNvPr id="15363" name="Rectangle 5"/>
          <p:cNvSpPr>
            <a:spLocks noChangeArrowheads="1"/>
          </p:cNvSpPr>
          <p:nvPr/>
        </p:nvSpPr>
        <p:spPr bwMode="auto">
          <a:xfrm>
            <a:off x="1828800" y="1905000"/>
            <a:ext cx="8458200" cy="4038600"/>
          </a:xfrm>
          <a:prstGeom prst="rect">
            <a:avLst/>
          </a:prstGeom>
          <a:solidFill>
            <a:srgbClr val="CCFF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lvl1pPr>
              <a:defRPr sz="2400" b="1">
                <a:solidFill>
                  <a:schemeClr val="tx1"/>
                </a:solidFill>
                <a:latin typeface="Times" panose="02020603050405020304" pitchFamily="18" charset="0"/>
              </a:defRPr>
            </a:lvl1pPr>
            <a:lvl2pPr marL="742950" indent="-285750">
              <a:defRPr sz="2400" b="1">
                <a:solidFill>
                  <a:schemeClr val="tx1"/>
                </a:solidFill>
                <a:latin typeface="Times" panose="02020603050405020304" pitchFamily="18" charset="0"/>
              </a:defRPr>
            </a:lvl2pPr>
            <a:lvl3pPr marL="1143000" indent="-228600">
              <a:defRPr sz="2400" b="1">
                <a:solidFill>
                  <a:schemeClr val="tx1"/>
                </a:solidFill>
                <a:latin typeface="Times" panose="02020603050405020304" pitchFamily="18" charset="0"/>
              </a:defRPr>
            </a:lvl3pPr>
            <a:lvl4pPr marL="1600200" indent="-228600">
              <a:defRPr sz="2400" b="1">
                <a:solidFill>
                  <a:schemeClr val="tx1"/>
                </a:solidFill>
                <a:latin typeface="Times" panose="02020603050405020304" pitchFamily="18" charset="0"/>
              </a:defRPr>
            </a:lvl4pPr>
            <a:lvl5pPr marL="2057400" indent="-228600">
              <a:defRPr sz="2400" b="1">
                <a:solidFill>
                  <a:schemeClr val="tx1"/>
                </a:solidFill>
                <a:latin typeface="Times" panose="02020603050405020304" pitchFamily="18" charset="0"/>
              </a:defRPr>
            </a:lvl5pPr>
            <a:lvl6pPr marL="2514600" indent="-228600" eaLnBrk="0" fontAlgn="base" hangingPunct="0">
              <a:spcBef>
                <a:spcPct val="0"/>
              </a:spcBef>
              <a:spcAft>
                <a:spcPct val="0"/>
              </a:spcAft>
              <a:defRPr sz="2400" b="1">
                <a:solidFill>
                  <a:schemeClr val="tx1"/>
                </a:solidFill>
                <a:latin typeface="Times" panose="02020603050405020304" pitchFamily="18" charset="0"/>
              </a:defRPr>
            </a:lvl6pPr>
            <a:lvl7pPr marL="2971800" indent="-228600" eaLnBrk="0" fontAlgn="base" hangingPunct="0">
              <a:spcBef>
                <a:spcPct val="0"/>
              </a:spcBef>
              <a:spcAft>
                <a:spcPct val="0"/>
              </a:spcAft>
              <a:defRPr sz="2400" b="1">
                <a:solidFill>
                  <a:schemeClr val="tx1"/>
                </a:solidFill>
                <a:latin typeface="Times" panose="02020603050405020304" pitchFamily="18" charset="0"/>
              </a:defRPr>
            </a:lvl7pPr>
            <a:lvl8pPr marL="3429000" indent="-228600" eaLnBrk="0" fontAlgn="base" hangingPunct="0">
              <a:spcBef>
                <a:spcPct val="0"/>
              </a:spcBef>
              <a:spcAft>
                <a:spcPct val="0"/>
              </a:spcAft>
              <a:defRPr sz="2400" b="1">
                <a:solidFill>
                  <a:schemeClr val="tx1"/>
                </a:solidFill>
                <a:latin typeface="Times" panose="02020603050405020304" pitchFamily="18" charset="0"/>
              </a:defRPr>
            </a:lvl8pPr>
            <a:lvl9pPr marL="3886200" indent="-228600" eaLnBrk="0" fontAlgn="base" hangingPunct="0">
              <a:spcBef>
                <a:spcPct val="0"/>
              </a:spcBef>
              <a:spcAft>
                <a:spcPct val="0"/>
              </a:spcAft>
              <a:defRPr sz="2400" b="1">
                <a:solidFill>
                  <a:schemeClr val="tx1"/>
                </a:solidFill>
                <a:latin typeface="Times" panose="02020603050405020304" pitchFamily="18" charset="0"/>
              </a:defRPr>
            </a:lvl9pPr>
          </a:lstStyle>
          <a:p>
            <a:endParaRPr lang="zh-CN" altLang="en-US">
              <a:ea typeface="宋体" panose="02010600030101010101" pitchFamily="2" charset="-122"/>
            </a:endParaRPr>
          </a:p>
        </p:txBody>
      </p:sp>
      <p:pic>
        <p:nvPicPr>
          <p:cNvPr id="15364"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2743200"/>
            <a:ext cx="7239000" cy="2114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body" idx="4294967295"/>
          </p:nvPr>
        </p:nvSpPr>
        <p:spPr>
          <a:noFill/>
        </p:spPr>
        <p:txBody>
          <a:bodyPr vert="horz" lIns="90840" tIns="44623" rIns="90840" bIns="44623" rtlCol="0">
            <a:normAutofit/>
          </a:bodyPr>
          <a:lstStyle/>
          <a:p>
            <a:pPr>
              <a:lnSpc>
                <a:spcPct val="90000"/>
              </a:lnSpc>
            </a:pPr>
            <a:r>
              <a:rPr lang="en-GB" altLang="zh-CN" dirty="0">
                <a:ea typeface="宋体" panose="02010600030101010101" pitchFamily="2" charset="-122"/>
              </a:rPr>
              <a:t>Careful planning is required to get the most out of testing and inspection processes.</a:t>
            </a:r>
          </a:p>
          <a:p>
            <a:pPr>
              <a:lnSpc>
                <a:spcPct val="90000"/>
              </a:lnSpc>
            </a:pPr>
            <a:r>
              <a:rPr lang="en-GB" altLang="zh-CN" dirty="0">
                <a:ea typeface="宋体" panose="02010600030101010101" pitchFamily="2" charset="-122"/>
              </a:rPr>
              <a:t>Planning should start early in the development process.</a:t>
            </a:r>
          </a:p>
          <a:p>
            <a:pPr>
              <a:lnSpc>
                <a:spcPct val="90000"/>
              </a:lnSpc>
            </a:pPr>
            <a:r>
              <a:rPr lang="en-GB" altLang="zh-CN" dirty="0">
                <a:ea typeface="宋体" panose="02010600030101010101" pitchFamily="2" charset="-122"/>
              </a:rPr>
              <a:t>The plan should identify the balance between static verification and testing.</a:t>
            </a:r>
          </a:p>
          <a:p>
            <a:pPr>
              <a:lnSpc>
                <a:spcPct val="90000"/>
              </a:lnSpc>
            </a:pPr>
            <a:r>
              <a:rPr lang="en-GB" altLang="zh-CN" dirty="0">
                <a:ea typeface="宋体" panose="02010600030101010101" pitchFamily="2" charset="-122"/>
              </a:rPr>
              <a:t>Test planning is about defining standards for the testing process rather than describing product tests.</a:t>
            </a:r>
          </a:p>
        </p:txBody>
      </p:sp>
      <p:sp>
        <p:nvSpPr>
          <p:cNvPr id="16387" name="Rectangle 3"/>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V &amp; V planning</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6"/>
          <p:cNvSpPr txBox="1"/>
          <p:nvPr/>
        </p:nvSpPr>
        <p:spPr>
          <a:xfrm>
            <a:off x="443585" y="173615"/>
            <a:ext cx="1523174" cy="400110"/>
          </a:xfrm>
          <a:prstGeom prst="rect">
            <a:avLst/>
          </a:prstGeom>
          <a:noFill/>
        </p:spPr>
        <p:txBody>
          <a:bodyPr wrap="none" rtlCol="0">
            <a:spAutoFit/>
          </a:bodyPr>
          <a:lstStyle/>
          <a:p>
            <a:r>
              <a:rPr lang="en-US" altLang="zh-CN" sz="2000" dirty="0">
                <a:solidFill>
                  <a:srgbClr val="002B41"/>
                </a:solidFill>
                <a:latin typeface="微软雅黑" panose="020B0503020204020204" pitchFamily="34" charset="-122"/>
                <a:ea typeface="微软雅黑" panose="020B0503020204020204" pitchFamily="34" charset="-122"/>
              </a:rPr>
              <a:t>V&amp;V</a:t>
            </a:r>
            <a:r>
              <a:rPr lang="zh-CN" altLang="en-US" sz="2000" dirty="0">
                <a:solidFill>
                  <a:srgbClr val="002B41"/>
                </a:solidFill>
                <a:latin typeface="微软雅黑" panose="020B0503020204020204" pitchFamily="34" charset="-122"/>
                <a:ea typeface="微软雅黑" panose="020B0503020204020204" pitchFamily="34" charset="-122"/>
              </a:rPr>
              <a:t>的定义</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5" name="矩形 4"/>
          <p:cNvSpPr/>
          <p:nvPr/>
        </p:nvSpPr>
        <p:spPr>
          <a:xfrm>
            <a:off x="1326107" y="2260191"/>
            <a:ext cx="9539785" cy="2781884"/>
          </a:xfrm>
          <a:prstGeom prst="rect">
            <a:avLst/>
          </a:prstGeom>
          <a:noFill/>
          <a:ln w="28575">
            <a:solidFill>
              <a:srgbClr val="002B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76"/>
          <p:cNvSpPr txBox="1"/>
          <p:nvPr/>
        </p:nvSpPr>
        <p:spPr>
          <a:xfrm>
            <a:off x="1698621" y="2562608"/>
            <a:ext cx="4641794" cy="400110"/>
          </a:xfrm>
          <a:prstGeom prst="rect">
            <a:avLst/>
          </a:prstGeom>
          <a:noFill/>
          <a:effectLst/>
        </p:spPr>
        <p:txBody>
          <a:bodyPr wrap="square" rtlCol="0">
            <a:spAutoFit/>
          </a:bodyPr>
          <a:lstStyle/>
          <a:p>
            <a:r>
              <a:rPr lang="en-US" altLang="zh-CN" sz="2000" b="1" dirty="0">
                <a:solidFill>
                  <a:srgbClr val="002B41"/>
                </a:solidFill>
                <a:latin typeface="微软雅黑" panose="020B0503020204020204" pitchFamily="34" charset="-122"/>
                <a:ea typeface="微软雅黑" panose="020B0503020204020204" pitchFamily="34" charset="-122"/>
              </a:rPr>
              <a:t>V&amp;V</a:t>
            </a:r>
            <a:r>
              <a:rPr lang="zh-CN" altLang="en-US" sz="2000" b="1" dirty="0">
                <a:solidFill>
                  <a:srgbClr val="002B41"/>
                </a:solidFill>
                <a:latin typeface="微软雅黑" panose="020B0503020204020204" pitchFamily="34" charset="-122"/>
                <a:ea typeface="微软雅黑" panose="020B0503020204020204" pitchFamily="34" charset="-122"/>
              </a:rPr>
              <a:t>（</a:t>
            </a:r>
            <a:r>
              <a:rPr lang="en-US" altLang="zh-CN" sz="2000" b="1" dirty="0">
                <a:solidFill>
                  <a:srgbClr val="002B41"/>
                </a:solidFill>
                <a:latin typeface="微软雅黑" panose="020B0503020204020204" pitchFamily="34" charset="-122"/>
                <a:ea typeface="微软雅黑" panose="020B0503020204020204" pitchFamily="34" charset="-122"/>
              </a:rPr>
              <a:t>Verification and Validation</a:t>
            </a:r>
            <a:r>
              <a:rPr lang="zh-CN" altLang="en-US" sz="2000" b="1" dirty="0">
                <a:solidFill>
                  <a:srgbClr val="002B41"/>
                </a:solidFill>
                <a:latin typeface="微软雅黑" panose="020B0503020204020204" pitchFamily="34" charset="-122"/>
                <a:ea typeface="微软雅黑" panose="020B0503020204020204" pitchFamily="34" charset="-122"/>
              </a:rPr>
              <a:t>）</a:t>
            </a:r>
          </a:p>
        </p:txBody>
      </p:sp>
      <p:sp>
        <p:nvSpPr>
          <p:cNvPr id="8" name="文本框 7"/>
          <p:cNvSpPr txBox="1"/>
          <p:nvPr/>
        </p:nvSpPr>
        <p:spPr>
          <a:xfrm>
            <a:off x="1698621" y="3260366"/>
            <a:ext cx="3938249" cy="1489075"/>
          </a:xfrm>
          <a:prstGeom prst="rect">
            <a:avLst/>
          </a:prstGeom>
          <a:noFill/>
          <a:effectLst/>
        </p:spPr>
        <p:txBody>
          <a:bodyPr wrap="square" rtlCol="0">
            <a:spAutoFit/>
          </a:bodyPr>
          <a:lstStyle/>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在软件项目管理，软件测试和软件工程中，验证和确认（</a:t>
            </a:r>
            <a:r>
              <a:rPr lang="en-US" altLang="zh-CN" sz="1400" dirty="0">
                <a:solidFill>
                  <a:srgbClr val="002B41"/>
                </a:solidFill>
                <a:latin typeface="微软雅黑" panose="020B0503020204020204" pitchFamily="34" charset="-122"/>
                <a:ea typeface="微软雅黑" panose="020B0503020204020204" pitchFamily="34" charset="-122"/>
              </a:rPr>
              <a:t>V</a:t>
            </a:r>
            <a:r>
              <a:rPr lang="zh-CN" altLang="en-US" sz="1400" dirty="0">
                <a:solidFill>
                  <a:srgbClr val="002B41"/>
                </a:solidFill>
                <a:latin typeface="微软雅黑" panose="020B0503020204020204" pitchFamily="34" charset="-122"/>
                <a:ea typeface="微软雅黑" panose="020B0503020204020204" pitchFamily="34" charset="-122"/>
              </a:rPr>
              <a:t>＆</a:t>
            </a:r>
            <a:r>
              <a:rPr lang="en-US" altLang="zh-CN" sz="1400" dirty="0">
                <a:solidFill>
                  <a:srgbClr val="002B41"/>
                </a:solidFill>
                <a:latin typeface="微软雅黑" panose="020B0503020204020204" pitchFamily="34" charset="-122"/>
                <a:ea typeface="微软雅黑" panose="020B0503020204020204" pitchFamily="34" charset="-122"/>
              </a:rPr>
              <a:t>V</a:t>
            </a:r>
            <a:r>
              <a:rPr lang="zh-CN" altLang="en-US" sz="1400" dirty="0">
                <a:solidFill>
                  <a:srgbClr val="002B41"/>
                </a:solidFill>
                <a:latin typeface="微软雅黑" panose="020B0503020204020204" pitchFamily="34" charset="-122"/>
                <a:ea typeface="微软雅黑" panose="020B0503020204020204" pitchFamily="34" charset="-122"/>
              </a:rPr>
              <a:t>）是检查软件系统是否符合规范并且满足其预期目的的过程。</a:t>
            </a:r>
            <a:endParaRPr lang="en-US" altLang="zh-CN" sz="1400" dirty="0">
              <a:solidFill>
                <a:srgbClr val="002B41"/>
              </a:solidFill>
              <a:latin typeface="微软雅黑" panose="020B0503020204020204" pitchFamily="34" charset="-122"/>
              <a:ea typeface="微软雅黑" panose="020B0503020204020204" pitchFamily="34" charset="-122"/>
            </a:endParaRPr>
          </a:p>
          <a:p>
            <a:pPr>
              <a:lnSpc>
                <a:spcPct val="130000"/>
              </a:lnSpc>
            </a:pPr>
            <a:endParaRPr lang="en-US" altLang="zh-CN" sz="1400" dirty="0">
              <a:solidFill>
                <a:srgbClr val="002B41"/>
              </a:solidFill>
              <a:latin typeface="微软雅黑" panose="020B0503020204020204" pitchFamily="34" charset="-122"/>
              <a:ea typeface="微软雅黑" panose="020B0503020204020204" pitchFamily="34" charset="-122"/>
            </a:endParaRPr>
          </a:p>
          <a:p>
            <a:pPr>
              <a:lnSpc>
                <a:spcPct val="130000"/>
              </a:lnSpc>
            </a:pPr>
            <a:r>
              <a:rPr lang="zh-CN" altLang="en-US" sz="1400" dirty="0">
                <a:solidFill>
                  <a:srgbClr val="002B41"/>
                </a:solidFill>
                <a:latin typeface="微软雅黑" panose="020B0503020204020204" pitchFamily="34" charset="-122"/>
                <a:ea typeface="微软雅黑" panose="020B0503020204020204" pitchFamily="34" charset="-122"/>
              </a:rPr>
              <a:t>它也可以称为软件质量控制。</a:t>
            </a:r>
            <a:endParaRPr lang="en-US" altLang="zh-CN" sz="1400" dirty="0">
              <a:solidFill>
                <a:srgbClr val="002B41"/>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a:blip r:embed="rId2"/>
          <a:stretch>
            <a:fillRect/>
          </a:stretch>
        </p:blipFill>
        <p:spPr>
          <a:xfrm>
            <a:off x="6813016" y="1916333"/>
            <a:ext cx="2876730" cy="1139484"/>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The V-model of development</a:t>
            </a:r>
          </a:p>
        </p:txBody>
      </p:sp>
      <p:sp>
        <p:nvSpPr>
          <p:cNvPr id="17411" name="Rectangle 4"/>
          <p:cNvSpPr>
            <a:spLocks noChangeArrowheads="1"/>
          </p:cNvSpPr>
          <p:nvPr/>
        </p:nvSpPr>
        <p:spPr bwMode="auto">
          <a:xfrm>
            <a:off x="1828800" y="1752600"/>
            <a:ext cx="8458200" cy="4267200"/>
          </a:xfrm>
          <a:prstGeom prst="rect">
            <a:avLst/>
          </a:prstGeom>
          <a:solidFill>
            <a:srgbClr val="CCFF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lvl1pPr>
              <a:defRPr sz="2400" b="1">
                <a:solidFill>
                  <a:schemeClr val="tx1"/>
                </a:solidFill>
                <a:latin typeface="Times" panose="02020603050405020304" pitchFamily="18" charset="0"/>
              </a:defRPr>
            </a:lvl1pPr>
            <a:lvl2pPr marL="742950" indent="-285750">
              <a:defRPr sz="2400" b="1">
                <a:solidFill>
                  <a:schemeClr val="tx1"/>
                </a:solidFill>
                <a:latin typeface="Times" panose="02020603050405020304" pitchFamily="18" charset="0"/>
              </a:defRPr>
            </a:lvl2pPr>
            <a:lvl3pPr marL="1143000" indent="-228600">
              <a:defRPr sz="2400" b="1">
                <a:solidFill>
                  <a:schemeClr val="tx1"/>
                </a:solidFill>
                <a:latin typeface="Times" panose="02020603050405020304" pitchFamily="18" charset="0"/>
              </a:defRPr>
            </a:lvl3pPr>
            <a:lvl4pPr marL="1600200" indent="-228600">
              <a:defRPr sz="2400" b="1">
                <a:solidFill>
                  <a:schemeClr val="tx1"/>
                </a:solidFill>
                <a:latin typeface="Times" panose="02020603050405020304" pitchFamily="18" charset="0"/>
              </a:defRPr>
            </a:lvl4pPr>
            <a:lvl5pPr marL="2057400" indent="-228600">
              <a:defRPr sz="2400" b="1">
                <a:solidFill>
                  <a:schemeClr val="tx1"/>
                </a:solidFill>
                <a:latin typeface="Times" panose="02020603050405020304" pitchFamily="18" charset="0"/>
              </a:defRPr>
            </a:lvl5pPr>
            <a:lvl6pPr marL="2514600" indent="-228600" eaLnBrk="0" fontAlgn="base" hangingPunct="0">
              <a:spcBef>
                <a:spcPct val="0"/>
              </a:spcBef>
              <a:spcAft>
                <a:spcPct val="0"/>
              </a:spcAft>
              <a:defRPr sz="2400" b="1">
                <a:solidFill>
                  <a:schemeClr val="tx1"/>
                </a:solidFill>
                <a:latin typeface="Times" panose="02020603050405020304" pitchFamily="18" charset="0"/>
              </a:defRPr>
            </a:lvl6pPr>
            <a:lvl7pPr marL="2971800" indent="-228600" eaLnBrk="0" fontAlgn="base" hangingPunct="0">
              <a:spcBef>
                <a:spcPct val="0"/>
              </a:spcBef>
              <a:spcAft>
                <a:spcPct val="0"/>
              </a:spcAft>
              <a:defRPr sz="2400" b="1">
                <a:solidFill>
                  <a:schemeClr val="tx1"/>
                </a:solidFill>
                <a:latin typeface="Times" panose="02020603050405020304" pitchFamily="18" charset="0"/>
              </a:defRPr>
            </a:lvl7pPr>
            <a:lvl8pPr marL="3429000" indent="-228600" eaLnBrk="0" fontAlgn="base" hangingPunct="0">
              <a:spcBef>
                <a:spcPct val="0"/>
              </a:spcBef>
              <a:spcAft>
                <a:spcPct val="0"/>
              </a:spcAft>
              <a:defRPr sz="2400" b="1">
                <a:solidFill>
                  <a:schemeClr val="tx1"/>
                </a:solidFill>
                <a:latin typeface="Times" panose="02020603050405020304" pitchFamily="18" charset="0"/>
              </a:defRPr>
            </a:lvl8pPr>
            <a:lvl9pPr marL="3886200" indent="-228600" eaLnBrk="0" fontAlgn="base" hangingPunct="0">
              <a:spcBef>
                <a:spcPct val="0"/>
              </a:spcBef>
              <a:spcAft>
                <a:spcPct val="0"/>
              </a:spcAft>
              <a:defRPr sz="2400" b="1">
                <a:solidFill>
                  <a:schemeClr val="tx1"/>
                </a:solidFill>
                <a:latin typeface="Times" panose="02020603050405020304" pitchFamily="18" charset="0"/>
              </a:defRPr>
            </a:lvl9pPr>
          </a:lstStyle>
          <a:p>
            <a:endParaRPr lang="zh-CN" altLang="en-US">
              <a:ea typeface="宋体" panose="02010600030101010101" pitchFamily="2" charset="-122"/>
            </a:endParaRPr>
          </a:p>
        </p:txBody>
      </p:sp>
      <p:pic>
        <p:nvPicPr>
          <p:cNvPr id="17412"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2438401"/>
            <a:ext cx="8001000" cy="280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sz="3600">
                <a:ea typeface="宋体" panose="02010600030101010101" pitchFamily="2" charset="-122"/>
              </a:rPr>
              <a:t>The structure of a software test plan</a:t>
            </a:r>
            <a:endParaRPr lang="en-GB" altLang="zh-CN">
              <a:ea typeface="宋体" panose="02010600030101010101" pitchFamily="2" charset="-122"/>
            </a:endParaRPr>
          </a:p>
        </p:txBody>
      </p:sp>
      <p:sp>
        <p:nvSpPr>
          <p:cNvPr id="18435" name="Rectangle 3"/>
          <p:cNvSpPr>
            <a:spLocks noGrp="1" noChangeArrowheads="1"/>
          </p:cNvSpPr>
          <p:nvPr>
            <p:ph type="body" idx="4294967295"/>
          </p:nvPr>
        </p:nvSpPr>
        <p:spPr>
          <a:noFill/>
        </p:spPr>
        <p:txBody>
          <a:bodyPr vert="horz" lIns="90840" tIns="44623" rIns="90840" bIns="44623" rtlCol="0">
            <a:normAutofit/>
          </a:bodyPr>
          <a:lstStyle/>
          <a:p>
            <a:r>
              <a:rPr lang="en-GB" altLang="zh-CN" dirty="0">
                <a:ea typeface="宋体" panose="02010600030101010101" pitchFamily="2" charset="-122"/>
              </a:rPr>
              <a:t>The testing process.</a:t>
            </a:r>
          </a:p>
          <a:p>
            <a:r>
              <a:rPr lang="en-GB" altLang="zh-CN" dirty="0">
                <a:ea typeface="宋体" panose="02010600030101010101" pitchFamily="2" charset="-122"/>
              </a:rPr>
              <a:t>Requirements traceability.</a:t>
            </a:r>
          </a:p>
          <a:p>
            <a:r>
              <a:rPr lang="en-GB" altLang="zh-CN" dirty="0">
                <a:ea typeface="宋体" panose="02010600030101010101" pitchFamily="2" charset="-122"/>
              </a:rPr>
              <a:t>Tested items.</a:t>
            </a:r>
          </a:p>
          <a:p>
            <a:r>
              <a:rPr lang="en-GB" altLang="zh-CN" dirty="0">
                <a:ea typeface="宋体" panose="02010600030101010101" pitchFamily="2" charset="-122"/>
              </a:rPr>
              <a:t>Testing schedule.</a:t>
            </a:r>
          </a:p>
          <a:p>
            <a:r>
              <a:rPr lang="en-GB" altLang="zh-CN" dirty="0">
                <a:ea typeface="宋体" panose="02010600030101010101" pitchFamily="2" charset="-122"/>
              </a:rPr>
              <a:t>Test recording procedures.</a:t>
            </a:r>
          </a:p>
          <a:p>
            <a:r>
              <a:rPr lang="en-GB" altLang="zh-CN" dirty="0">
                <a:ea typeface="宋体" panose="02010600030101010101" pitchFamily="2" charset="-122"/>
              </a:rPr>
              <a:t>Hardware and software requirements.</a:t>
            </a:r>
          </a:p>
          <a:p>
            <a:r>
              <a:rPr lang="en-GB" altLang="zh-CN" dirty="0">
                <a:ea typeface="宋体" panose="02010600030101010101" pitchFamily="2" charset="-122"/>
              </a:rPr>
              <a:t>Constraints.</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idx="4294967295"/>
          </p:nvPr>
        </p:nvSpPr>
        <p:spPr/>
        <p:txBody>
          <a:bodyPr/>
          <a:lstStyle/>
          <a:p>
            <a:r>
              <a:rPr lang="en-US" altLang="zh-CN"/>
              <a:t>The software test plan</a:t>
            </a:r>
          </a:p>
        </p:txBody>
      </p:sp>
      <p:sp>
        <p:nvSpPr>
          <p:cNvPr id="19459" name="Rectangle 5"/>
          <p:cNvSpPr>
            <a:spLocks noChangeArrowheads="1"/>
          </p:cNvSpPr>
          <p:nvPr/>
        </p:nvSpPr>
        <p:spPr bwMode="auto">
          <a:xfrm>
            <a:off x="3048000" y="1600200"/>
            <a:ext cx="5334000" cy="4648200"/>
          </a:xfrm>
          <a:prstGeom prst="rect">
            <a:avLst/>
          </a:prstGeom>
          <a:solidFill>
            <a:srgbClr val="CCFF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lvl1pPr>
              <a:defRPr sz="2400" b="1">
                <a:solidFill>
                  <a:schemeClr val="tx1"/>
                </a:solidFill>
                <a:latin typeface="Times" panose="02020603050405020304" pitchFamily="18" charset="0"/>
              </a:defRPr>
            </a:lvl1pPr>
            <a:lvl2pPr marL="742950" indent="-285750">
              <a:defRPr sz="2400" b="1">
                <a:solidFill>
                  <a:schemeClr val="tx1"/>
                </a:solidFill>
                <a:latin typeface="Times" panose="02020603050405020304" pitchFamily="18" charset="0"/>
              </a:defRPr>
            </a:lvl2pPr>
            <a:lvl3pPr marL="1143000" indent="-228600">
              <a:defRPr sz="2400" b="1">
                <a:solidFill>
                  <a:schemeClr val="tx1"/>
                </a:solidFill>
                <a:latin typeface="Times" panose="02020603050405020304" pitchFamily="18" charset="0"/>
              </a:defRPr>
            </a:lvl3pPr>
            <a:lvl4pPr marL="1600200" indent="-228600">
              <a:defRPr sz="2400" b="1">
                <a:solidFill>
                  <a:schemeClr val="tx1"/>
                </a:solidFill>
                <a:latin typeface="Times" panose="02020603050405020304" pitchFamily="18" charset="0"/>
              </a:defRPr>
            </a:lvl4pPr>
            <a:lvl5pPr marL="2057400" indent="-228600">
              <a:defRPr sz="2400" b="1">
                <a:solidFill>
                  <a:schemeClr val="tx1"/>
                </a:solidFill>
                <a:latin typeface="Times" panose="02020603050405020304" pitchFamily="18" charset="0"/>
              </a:defRPr>
            </a:lvl5pPr>
            <a:lvl6pPr marL="2514600" indent="-228600" eaLnBrk="0" fontAlgn="base" hangingPunct="0">
              <a:spcBef>
                <a:spcPct val="0"/>
              </a:spcBef>
              <a:spcAft>
                <a:spcPct val="0"/>
              </a:spcAft>
              <a:defRPr sz="2400" b="1">
                <a:solidFill>
                  <a:schemeClr val="tx1"/>
                </a:solidFill>
                <a:latin typeface="Times" panose="02020603050405020304" pitchFamily="18" charset="0"/>
              </a:defRPr>
            </a:lvl6pPr>
            <a:lvl7pPr marL="2971800" indent="-228600" eaLnBrk="0" fontAlgn="base" hangingPunct="0">
              <a:spcBef>
                <a:spcPct val="0"/>
              </a:spcBef>
              <a:spcAft>
                <a:spcPct val="0"/>
              </a:spcAft>
              <a:defRPr sz="2400" b="1">
                <a:solidFill>
                  <a:schemeClr val="tx1"/>
                </a:solidFill>
                <a:latin typeface="Times" panose="02020603050405020304" pitchFamily="18" charset="0"/>
              </a:defRPr>
            </a:lvl7pPr>
            <a:lvl8pPr marL="3429000" indent="-228600" eaLnBrk="0" fontAlgn="base" hangingPunct="0">
              <a:spcBef>
                <a:spcPct val="0"/>
              </a:spcBef>
              <a:spcAft>
                <a:spcPct val="0"/>
              </a:spcAft>
              <a:defRPr sz="2400" b="1">
                <a:solidFill>
                  <a:schemeClr val="tx1"/>
                </a:solidFill>
                <a:latin typeface="Times" panose="02020603050405020304" pitchFamily="18" charset="0"/>
              </a:defRPr>
            </a:lvl8pPr>
            <a:lvl9pPr marL="3886200" indent="-228600" eaLnBrk="0" fontAlgn="base" hangingPunct="0">
              <a:spcBef>
                <a:spcPct val="0"/>
              </a:spcBef>
              <a:spcAft>
                <a:spcPct val="0"/>
              </a:spcAft>
              <a:defRPr sz="2400" b="1">
                <a:solidFill>
                  <a:schemeClr val="tx1"/>
                </a:solidFill>
                <a:latin typeface="Times" panose="02020603050405020304" pitchFamily="18" charset="0"/>
              </a:defRPr>
            </a:lvl9pPr>
          </a:lstStyle>
          <a:p>
            <a:endParaRPr lang="zh-CN" altLang="en-US">
              <a:ea typeface="宋体" panose="02010600030101010101" pitchFamily="2" charset="-122"/>
            </a:endParaRPr>
          </a:p>
        </p:txBody>
      </p:sp>
      <p:graphicFrame>
        <p:nvGraphicFramePr>
          <p:cNvPr id="19460" name="Object 6"/>
          <p:cNvGraphicFramePr>
            <a:graphicFrameLocks noChangeAspect="1"/>
          </p:cNvGraphicFramePr>
          <p:nvPr/>
        </p:nvGraphicFramePr>
        <p:xfrm>
          <a:off x="3505200" y="1676401"/>
          <a:ext cx="4495800" cy="4348163"/>
        </p:xfrm>
        <a:graphic>
          <a:graphicData uri="http://schemas.openxmlformats.org/presentationml/2006/ole">
            <mc:AlternateContent xmlns:mc="http://schemas.openxmlformats.org/markup-compatibility/2006">
              <mc:Choice xmlns:v="urn:schemas-microsoft-com:vml" Requires="v">
                <p:oleObj spid="_x0000_s1036" r:id="rId3" imgW="21945600" imgH="21031200" progId="Word.Document.8">
                  <p:embed/>
                </p:oleObj>
              </mc:Choice>
              <mc:Fallback>
                <p:oleObj r:id="rId3" imgW="21945600" imgH="21031200" progId="Word.Document.8">
                  <p:embed/>
                  <p:pic>
                    <p:nvPicPr>
                      <p:cNvPr id="0" name="Object 6"/>
                      <p:cNvPicPr>
                        <a:picLocks noChangeAspect="1" noChangeArrowheads="1"/>
                      </p:cNvPicPr>
                      <p:nvPr/>
                    </p:nvPicPr>
                    <p:blipFill>
                      <a:blip r:embed="rId4">
                        <a:extLst>
                          <a:ext uri="{28A0092B-C50C-407E-A947-70E740481C1C}">
                            <a14:useLocalDpi xmlns:a14="http://schemas.microsoft.com/office/drawing/2010/main" val="0"/>
                          </a:ext>
                        </a:extLst>
                      </a:blip>
                      <a:srcRect l="15274" t="21687" r="6972"/>
                      <a:stretch>
                        <a:fillRect/>
                      </a:stretch>
                    </p:blipFill>
                    <p:spPr bwMode="auto">
                      <a:xfrm>
                        <a:off x="3505200" y="1676401"/>
                        <a:ext cx="4495800" cy="43481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1999"/>
                                </a:srgbClr>
                              </a:outerShdw>
                            </a:effectLst>
                          </a14:hiddenEffects>
                        </a:ext>
                      </a:extLst>
                    </p:spPr>
                  </p:pic>
                </p:oleObj>
              </mc:Fallback>
            </mc:AlternateContent>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idx="4294967295"/>
          </p:nvPr>
        </p:nvSpPr>
        <p:spPr/>
        <p:txBody>
          <a:bodyPr/>
          <a:lstStyle/>
          <a:p>
            <a:r>
              <a:rPr lang="en-GB" altLang="zh-CN">
                <a:ea typeface="宋体" panose="02010600030101010101" pitchFamily="2" charset="-122"/>
              </a:rPr>
              <a:t>Software inspections</a:t>
            </a:r>
          </a:p>
        </p:txBody>
      </p:sp>
      <p:sp>
        <p:nvSpPr>
          <p:cNvPr id="20483" name="Rectangle 3"/>
          <p:cNvSpPr>
            <a:spLocks noGrp="1" noChangeArrowheads="1"/>
          </p:cNvSpPr>
          <p:nvPr>
            <p:ph type="body" idx="4294967295"/>
          </p:nvPr>
        </p:nvSpPr>
        <p:spPr/>
        <p:txBody>
          <a:bodyPr/>
          <a:lstStyle/>
          <a:p>
            <a:r>
              <a:rPr lang="en-GB" altLang="zh-CN" sz="2400">
                <a:ea typeface="宋体" panose="02010600030101010101" pitchFamily="2" charset="-122"/>
              </a:rPr>
              <a:t>These involve people examining the source representation with the aim of discovering anomalies and defects.</a:t>
            </a:r>
          </a:p>
          <a:p>
            <a:r>
              <a:rPr lang="en-GB" altLang="zh-CN" sz="2400">
                <a:ea typeface="宋体" panose="02010600030101010101" pitchFamily="2" charset="-122"/>
              </a:rPr>
              <a:t>Inspections not require execution of a system so may be used before implementation.</a:t>
            </a:r>
          </a:p>
          <a:p>
            <a:r>
              <a:rPr lang="en-GB" altLang="zh-CN" sz="2400">
                <a:ea typeface="宋体" panose="02010600030101010101" pitchFamily="2" charset="-122"/>
              </a:rPr>
              <a:t>They may be applied to any representation of the system (requirements, design,configuration data, test data, etc.).</a:t>
            </a:r>
          </a:p>
          <a:p>
            <a:r>
              <a:rPr lang="en-GB" altLang="zh-CN" sz="2400">
                <a:ea typeface="宋体" panose="02010600030101010101" pitchFamily="2" charset="-122"/>
              </a:rPr>
              <a:t>They have been shown to be an effective technique for discovering program errors.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idx="4294967295"/>
          </p:nvPr>
        </p:nvSpPr>
        <p:spPr/>
        <p:txBody>
          <a:bodyPr/>
          <a:lstStyle/>
          <a:p>
            <a:r>
              <a:rPr lang="en-GB" altLang="zh-CN">
                <a:ea typeface="宋体" panose="02010600030101010101" pitchFamily="2" charset="-122"/>
              </a:rPr>
              <a:t>Inspections and testing</a:t>
            </a:r>
          </a:p>
        </p:txBody>
      </p:sp>
      <p:sp>
        <p:nvSpPr>
          <p:cNvPr id="21507" name="Rectangle 3"/>
          <p:cNvSpPr>
            <a:spLocks noGrp="1" noChangeArrowheads="1"/>
          </p:cNvSpPr>
          <p:nvPr>
            <p:ph type="body" idx="4294967295"/>
          </p:nvPr>
        </p:nvSpPr>
        <p:spPr/>
        <p:txBody>
          <a:bodyPr/>
          <a:lstStyle/>
          <a:p>
            <a:r>
              <a:rPr lang="en-GB" altLang="zh-CN" sz="2400" dirty="0">
                <a:ea typeface="宋体" panose="02010600030101010101" pitchFamily="2" charset="-122"/>
              </a:rPr>
              <a:t>Inspections and testing are complementary and not opposing verification techniques.</a:t>
            </a:r>
          </a:p>
          <a:p>
            <a:r>
              <a:rPr lang="en-GB" altLang="zh-CN" sz="2400" dirty="0">
                <a:ea typeface="宋体" panose="02010600030101010101" pitchFamily="2" charset="-122"/>
              </a:rPr>
              <a:t>Both should be used during the V &amp; V process.</a:t>
            </a:r>
          </a:p>
          <a:p>
            <a:r>
              <a:rPr lang="en-GB" altLang="zh-CN" sz="2400" dirty="0">
                <a:ea typeface="宋体" panose="02010600030101010101" pitchFamily="2" charset="-122"/>
              </a:rPr>
              <a:t>Inspections can check conformance with a specification but not conformance with the customer’s real requirements.</a:t>
            </a:r>
          </a:p>
          <a:p>
            <a:r>
              <a:rPr lang="en-GB" altLang="zh-CN" sz="2400" dirty="0">
                <a:ea typeface="宋体" panose="02010600030101010101" pitchFamily="2" charset="-122"/>
              </a:rPr>
              <a:t>Inspections cannot check non-functional characteristics such as performance, usability, etc.</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Program inspections</a:t>
            </a:r>
          </a:p>
        </p:txBody>
      </p:sp>
      <p:sp>
        <p:nvSpPr>
          <p:cNvPr id="22531" name="Rectangle 3"/>
          <p:cNvSpPr>
            <a:spLocks noGrp="1" noChangeArrowheads="1"/>
          </p:cNvSpPr>
          <p:nvPr>
            <p:ph type="body" idx="4294967295"/>
          </p:nvPr>
        </p:nvSpPr>
        <p:spPr>
          <a:noFill/>
        </p:spPr>
        <p:txBody>
          <a:bodyPr vert="horz" lIns="90840" tIns="44623" rIns="90840" bIns="44623" rtlCol="0">
            <a:normAutofit/>
          </a:bodyPr>
          <a:lstStyle/>
          <a:p>
            <a:r>
              <a:rPr lang="en-GB" altLang="zh-CN">
                <a:ea typeface="宋体" panose="02010600030101010101" pitchFamily="2" charset="-122"/>
              </a:rPr>
              <a:t>Intended explicitly for defect </a:t>
            </a:r>
            <a:r>
              <a:rPr lang="en-GB" altLang="zh-CN">
                <a:solidFill>
                  <a:schemeClr val="accent1"/>
                </a:solidFill>
                <a:ea typeface="宋体" panose="02010600030101010101" pitchFamily="2" charset="-122"/>
              </a:rPr>
              <a:t>detection</a:t>
            </a:r>
            <a:r>
              <a:rPr lang="en-GB" altLang="zh-CN">
                <a:ea typeface="宋体" panose="02010600030101010101" pitchFamily="2" charset="-122"/>
              </a:rPr>
              <a:t> (not correction).</a:t>
            </a:r>
          </a:p>
          <a:p>
            <a:r>
              <a:rPr lang="en-GB" altLang="zh-CN">
                <a:ea typeface="宋体" panose="02010600030101010101" pitchFamily="2" charset="-122"/>
              </a:rPr>
              <a:t>Defects may be logical errors, anomalies in the code that might indicate an erroneous condition (e.g. an uninitialised variable) or non-compliance with standards.</a:t>
            </a: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Inspection pre-conditions</a:t>
            </a:r>
          </a:p>
        </p:txBody>
      </p:sp>
      <p:sp>
        <p:nvSpPr>
          <p:cNvPr id="23555" name="Rectangle 3"/>
          <p:cNvSpPr>
            <a:spLocks noGrp="1" noChangeArrowheads="1"/>
          </p:cNvSpPr>
          <p:nvPr>
            <p:ph type="body" idx="4294967295"/>
          </p:nvPr>
        </p:nvSpPr>
        <p:spPr>
          <a:xfrm>
            <a:off x="2514600" y="1676401"/>
            <a:ext cx="7804150" cy="4429125"/>
          </a:xfrm>
          <a:noFill/>
        </p:spPr>
        <p:txBody>
          <a:bodyPr vert="horz" lIns="90840" tIns="44623" rIns="90840" bIns="44623" rtlCol="0">
            <a:normAutofit/>
          </a:bodyPr>
          <a:lstStyle/>
          <a:p>
            <a:r>
              <a:rPr lang="en-GB" altLang="zh-CN" sz="2400" dirty="0">
                <a:ea typeface="宋体" panose="02010600030101010101" pitchFamily="2" charset="-122"/>
              </a:rPr>
              <a:t>A precise specification must be available.</a:t>
            </a:r>
          </a:p>
          <a:p>
            <a:r>
              <a:rPr lang="en-GB" altLang="zh-CN" sz="2400" dirty="0">
                <a:ea typeface="宋体" panose="02010600030101010101" pitchFamily="2" charset="-122"/>
              </a:rPr>
              <a:t>Team members must be familiar with the </a:t>
            </a:r>
            <a:br>
              <a:rPr lang="en-GB" altLang="zh-CN" sz="2400" dirty="0">
                <a:ea typeface="宋体" panose="02010600030101010101" pitchFamily="2" charset="-122"/>
              </a:rPr>
            </a:br>
            <a:r>
              <a:rPr lang="en-GB" altLang="zh-CN" sz="2400" dirty="0">
                <a:ea typeface="宋体" panose="02010600030101010101" pitchFamily="2" charset="-122"/>
              </a:rPr>
              <a:t>organisation standards.</a:t>
            </a:r>
          </a:p>
          <a:p>
            <a:r>
              <a:rPr lang="en-GB" altLang="zh-CN" sz="2400" dirty="0">
                <a:ea typeface="宋体" panose="02010600030101010101" pitchFamily="2" charset="-122"/>
              </a:rPr>
              <a:t>Syntactically correct code or other system representations must be available. </a:t>
            </a:r>
          </a:p>
          <a:p>
            <a:r>
              <a:rPr lang="en-GB" altLang="zh-CN" sz="2400" dirty="0">
                <a:ea typeface="宋体" panose="02010600030101010101" pitchFamily="2" charset="-122"/>
              </a:rPr>
              <a:t>An error checklist should be prepared.</a:t>
            </a:r>
          </a:p>
          <a:p>
            <a:r>
              <a:rPr lang="en-GB" altLang="zh-CN" sz="2400" dirty="0">
                <a:ea typeface="宋体" panose="02010600030101010101" pitchFamily="2" charset="-122"/>
              </a:rPr>
              <a:t>Management must accept that inspection will </a:t>
            </a:r>
            <a:br>
              <a:rPr lang="en-GB" altLang="zh-CN" sz="2400" dirty="0">
                <a:ea typeface="宋体" panose="02010600030101010101" pitchFamily="2" charset="-122"/>
              </a:rPr>
            </a:br>
            <a:r>
              <a:rPr lang="en-GB" altLang="zh-CN" sz="2400" dirty="0">
                <a:ea typeface="宋体" panose="02010600030101010101" pitchFamily="2" charset="-122"/>
              </a:rPr>
              <a:t>increase costs early in the software process.</a:t>
            </a:r>
          </a:p>
          <a:p>
            <a:r>
              <a:rPr lang="en-GB" altLang="zh-CN" sz="2400" dirty="0">
                <a:ea typeface="宋体" panose="02010600030101010101" pitchFamily="2" charset="-122"/>
              </a:rPr>
              <a:t>Management should not use inspections for staff </a:t>
            </a:r>
            <a:br>
              <a:rPr lang="en-GB" altLang="zh-CN" sz="2400" dirty="0">
                <a:ea typeface="宋体" panose="02010600030101010101" pitchFamily="2" charset="-122"/>
              </a:rPr>
            </a:br>
            <a:r>
              <a:rPr lang="en-GB" altLang="zh-CN" sz="2400" dirty="0">
                <a:ea typeface="宋体" panose="02010600030101010101" pitchFamily="2" charset="-122"/>
              </a:rPr>
              <a:t>appraisal i.e. finding out who makes mistakes.</a:t>
            </a: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The inspection process</a:t>
            </a:r>
          </a:p>
        </p:txBody>
      </p:sp>
      <p:sp>
        <p:nvSpPr>
          <p:cNvPr id="24579" name="Rectangle 4"/>
          <p:cNvSpPr>
            <a:spLocks noChangeArrowheads="1"/>
          </p:cNvSpPr>
          <p:nvPr/>
        </p:nvSpPr>
        <p:spPr bwMode="auto">
          <a:xfrm>
            <a:off x="1828800" y="2209800"/>
            <a:ext cx="8458200" cy="3352800"/>
          </a:xfrm>
          <a:prstGeom prst="rect">
            <a:avLst/>
          </a:prstGeom>
          <a:solidFill>
            <a:srgbClr val="CCFF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lvl1pPr>
              <a:defRPr sz="2400" b="1">
                <a:solidFill>
                  <a:schemeClr val="tx1"/>
                </a:solidFill>
                <a:latin typeface="Times" panose="02020603050405020304" pitchFamily="18" charset="0"/>
              </a:defRPr>
            </a:lvl1pPr>
            <a:lvl2pPr marL="742950" indent="-285750">
              <a:defRPr sz="2400" b="1">
                <a:solidFill>
                  <a:schemeClr val="tx1"/>
                </a:solidFill>
                <a:latin typeface="Times" panose="02020603050405020304" pitchFamily="18" charset="0"/>
              </a:defRPr>
            </a:lvl2pPr>
            <a:lvl3pPr marL="1143000" indent="-228600">
              <a:defRPr sz="2400" b="1">
                <a:solidFill>
                  <a:schemeClr val="tx1"/>
                </a:solidFill>
                <a:latin typeface="Times" panose="02020603050405020304" pitchFamily="18" charset="0"/>
              </a:defRPr>
            </a:lvl3pPr>
            <a:lvl4pPr marL="1600200" indent="-228600">
              <a:defRPr sz="2400" b="1">
                <a:solidFill>
                  <a:schemeClr val="tx1"/>
                </a:solidFill>
                <a:latin typeface="Times" panose="02020603050405020304" pitchFamily="18" charset="0"/>
              </a:defRPr>
            </a:lvl4pPr>
            <a:lvl5pPr marL="2057400" indent="-228600">
              <a:defRPr sz="2400" b="1">
                <a:solidFill>
                  <a:schemeClr val="tx1"/>
                </a:solidFill>
                <a:latin typeface="Times" panose="02020603050405020304" pitchFamily="18" charset="0"/>
              </a:defRPr>
            </a:lvl5pPr>
            <a:lvl6pPr marL="2514600" indent="-228600" eaLnBrk="0" fontAlgn="base" hangingPunct="0">
              <a:spcBef>
                <a:spcPct val="0"/>
              </a:spcBef>
              <a:spcAft>
                <a:spcPct val="0"/>
              </a:spcAft>
              <a:defRPr sz="2400" b="1">
                <a:solidFill>
                  <a:schemeClr val="tx1"/>
                </a:solidFill>
                <a:latin typeface="Times" panose="02020603050405020304" pitchFamily="18" charset="0"/>
              </a:defRPr>
            </a:lvl6pPr>
            <a:lvl7pPr marL="2971800" indent="-228600" eaLnBrk="0" fontAlgn="base" hangingPunct="0">
              <a:spcBef>
                <a:spcPct val="0"/>
              </a:spcBef>
              <a:spcAft>
                <a:spcPct val="0"/>
              </a:spcAft>
              <a:defRPr sz="2400" b="1">
                <a:solidFill>
                  <a:schemeClr val="tx1"/>
                </a:solidFill>
                <a:latin typeface="Times" panose="02020603050405020304" pitchFamily="18" charset="0"/>
              </a:defRPr>
            </a:lvl7pPr>
            <a:lvl8pPr marL="3429000" indent="-228600" eaLnBrk="0" fontAlgn="base" hangingPunct="0">
              <a:spcBef>
                <a:spcPct val="0"/>
              </a:spcBef>
              <a:spcAft>
                <a:spcPct val="0"/>
              </a:spcAft>
              <a:defRPr sz="2400" b="1">
                <a:solidFill>
                  <a:schemeClr val="tx1"/>
                </a:solidFill>
                <a:latin typeface="Times" panose="02020603050405020304" pitchFamily="18" charset="0"/>
              </a:defRPr>
            </a:lvl8pPr>
            <a:lvl9pPr marL="3886200" indent="-228600" eaLnBrk="0" fontAlgn="base" hangingPunct="0">
              <a:spcBef>
                <a:spcPct val="0"/>
              </a:spcBef>
              <a:spcAft>
                <a:spcPct val="0"/>
              </a:spcAft>
              <a:defRPr sz="2400" b="1">
                <a:solidFill>
                  <a:schemeClr val="tx1"/>
                </a:solidFill>
                <a:latin typeface="Times" panose="02020603050405020304" pitchFamily="18" charset="0"/>
              </a:defRPr>
            </a:lvl9pPr>
          </a:lstStyle>
          <a:p>
            <a:endParaRPr lang="zh-CN" altLang="en-US">
              <a:ea typeface="宋体" panose="02010600030101010101" pitchFamily="2" charset="-122"/>
            </a:endParaRPr>
          </a:p>
        </p:txBody>
      </p:sp>
      <p:pic>
        <p:nvPicPr>
          <p:cNvPr id="24580"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2971800"/>
            <a:ext cx="8077200" cy="178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Inspection procedure</a:t>
            </a:r>
          </a:p>
        </p:txBody>
      </p:sp>
      <p:sp>
        <p:nvSpPr>
          <p:cNvPr id="25603" name="Rectangle 3"/>
          <p:cNvSpPr>
            <a:spLocks noGrp="1" noChangeArrowheads="1"/>
          </p:cNvSpPr>
          <p:nvPr>
            <p:ph type="body" idx="4294967295"/>
          </p:nvPr>
        </p:nvSpPr>
        <p:spPr>
          <a:noFill/>
        </p:spPr>
        <p:txBody>
          <a:bodyPr vert="horz" lIns="90840" tIns="44623" rIns="90840" bIns="44623" rtlCol="0">
            <a:normAutofit/>
          </a:bodyPr>
          <a:lstStyle/>
          <a:p>
            <a:pPr>
              <a:lnSpc>
                <a:spcPct val="90000"/>
              </a:lnSpc>
            </a:pPr>
            <a:r>
              <a:rPr lang="en-GB" altLang="zh-CN">
                <a:ea typeface="宋体" panose="02010600030101010101" pitchFamily="2" charset="-122"/>
              </a:rPr>
              <a:t>System overview presented to inspection team.</a:t>
            </a:r>
          </a:p>
          <a:p>
            <a:pPr>
              <a:lnSpc>
                <a:spcPct val="90000"/>
              </a:lnSpc>
            </a:pPr>
            <a:r>
              <a:rPr lang="en-GB" altLang="zh-CN">
                <a:ea typeface="宋体" panose="02010600030101010101" pitchFamily="2" charset="-122"/>
              </a:rPr>
              <a:t>Code and associated documents are </a:t>
            </a:r>
            <a:br>
              <a:rPr lang="en-GB" altLang="zh-CN">
                <a:ea typeface="宋体" panose="02010600030101010101" pitchFamily="2" charset="-122"/>
              </a:rPr>
            </a:br>
            <a:r>
              <a:rPr lang="en-GB" altLang="zh-CN">
                <a:ea typeface="宋体" panose="02010600030101010101" pitchFamily="2" charset="-122"/>
              </a:rPr>
              <a:t>distributed to inspection team in advance.</a:t>
            </a:r>
          </a:p>
          <a:p>
            <a:pPr>
              <a:lnSpc>
                <a:spcPct val="90000"/>
              </a:lnSpc>
            </a:pPr>
            <a:r>
              <a:rPr lang="en-GB" altLang="zh-CN">
                <a:ea typeface="宋体" panose="02010600030101010101" pitchFamily="2" charset="-122"/>
              </a:rPr>
              <a:t>Inspection takes place and discovered errors </a:t>
            </a:r>
            <a:br>
              <a:rPr lang="en-GB" altLang="zh-CN">
                <a:ea typeface="宋体" panose="02010600030101010101" pitchFamily="2" charset="-122"/>
              </a:rPr>
            </a:br>
            <a:r>
              <a:rPr lang="en-GB" altLang="zh-CN">
                <a:ea typeface="宋体" panose="02010600030101010101" pitchFamily="2" charset="-122"/>
              </a:rPr>
              <a:t>are noted.</a:t>
            </a:r>
          </a:p>
          <a:p>
            <a:pPr>
              <a:lnSpc>
                <a:spcPct val="90000"/>
              </a:lnSpc>
            </a:pPr>
            <a:r>
              <a:rPr lang="en-GB" altLang="zh-CN">
                <a:ea typeface="宋体" panose="02010600030101010101" pitchFamily="2" charset="-122"/>
              </a:rPr>
              <a:t>Modifications are made to repair discovered </a:t>
            </a:r>
            <a:br>
              <a:rPr lang="en-GB" altLang="zh-CN">
                <a:ea typeface="宋体" panose="02010600030101010101" pitchFamily="2" charset="-122"/>
              </a:rPr>
            </a:br>
            <a:r>
              <a:rPr lang="en-GB" altLang="zh-CN">
                <a:ea typeface="宋体" panose="02010600030101010101" pitchFamily="2" charset="-122"/>
              </a:rPr>
              <a:t>errors.</a:t>
            </a:r>
          </a:p>
          <a:p>
            <a:pPr>
              <a:lnSpc>
                <a:spcPct val="90000"/>
              </a:lnSpc>
            </a:pPr>
            <a:r>
              <a:rPr lang="en-GB" altLang="zh-CN">
                <a:ea typeface="宋体" panose="02010600030101010101" pitchFamily="2" charset="-122"/>
              </a:rPr>
              <a:t>Re-inspection may or may not be required.</a:t>
            </a: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Inspection roles</a:t>
            </a:r>
          </a:p>
        </p:txBody>
      </p:sp>
      <p:sp>
        <p:nvSpPr>
          <p:cNvPr id="26627" name="Rectangle 5"/>
          <p:cNvSpPr>
            <a:spLocks noChangeArrowheads="1"/>
          </p:cNvSpPr>
          <p:nvPr/>
        </p:nvSpPr>
        <p:spPr bwMode="auto">
          <a:xfrm>
            <a:off x="1905000" y="1600200"/>
            <a:ext cx="8458200" cy="4648200"/>
          </a:xfrm>
          <a:prstGeom prst="rect">
            <a:avLst/>
          </a:prstGeom>
          <a:solidFill>
            <a:srgbClr val="CCFF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lvl1pPr>
              <a:defRPr sz="2400" b="1">
                <a:solidFill>
                  <a:schemeClr val="tx1"/>
                </a:solidFill>
                <a:latin typeface="Times" panose="02020603050405020304" pitchFamily="18" charset="0"/>
              </a:defRPr>
            </a:lvl1pPr>
            <a:lvl2pPr marL="742950" indent="-285750">
              <a:defRPr sz="2400" b="1">
                <a:solidFill>
                  <a:schemeClr val="tx1"/>
                </a:solidFill>
                <a:latin typeface="Times" panose="02020603050405020304" pitchFamily="18" charset="0"/>
              </a:defRPr>
            </a:lvl2pPr>
            <a:lvl3pPr marL="1143000" indent="-228600">
              <a:defRPr sz="2400" b="1">
                <a:solidFill>
                  <a:schemeClr val="tx1"/>
                </a:solidFill>
                <a:latin typeface="Times" panose="02020603050405020304" pitchFamily="18" charset="0"/>
              </a:defRPr>
            </a:lvl3pPr>
            <a:lvl4pPr marL="1600200" indent="-228600">
              <a:defRPr sz="2400" b="1">
                <a:solidFill>
                  <a:schemeClr val="tx1"/>
                </a:solidFill>
                <a:latin typeface="Times" panose="02020603050405020304" pitchFamily="18" charset="0"/>
              </a:defRPr>
            </a:lvl4pPr>
            <a:lvl5pPr marL="2057400" indent="-228600">
              <a:defRPr sz="2400" b="1">
                <a:solidFill>
                  <a:schemeClr val="tx1"/>
                </a:solidFill>
                <a:latin typeface="Times" panose="02020603050405020304" pitchFamily="18" charset="0"/>
              </a:defRPr>
            </a:lvl5pPr>
            <a:lvl6pPr marL="2514600" indent="-228600" eaLnBrk="0" fontAlgn="base" hangingPunct="0">
              <a:spcBef>
                <a:spcPct val="0"/>
              </a:spcBef>
              <a:spcAft>
                <a:spcPct val="0"/>
              </a:spcAft>
              <a:defRPr sz="2400" b="1">
                <a:solidFill>
                  <a:schemeClr val="tx1"/>
                </a:solidFill>
                <a:latin typeface="Times" panose="02020603050405020304" pitchFamily="18" charset="0"/>
              </a:defRPr>
            </a:lvl6pPr>
            <a:lvl7pPr marL="2971800" indent="-228600" eaLnBrk="0" fontAlgn="base" hangingPunct="0">
              <a:spcBef>
                <a:spcPct val="0"/>
              </a:spcBef>
              <a:spcAft>
                <a:spcPct val="0"/>
              </a:spcAft>
              <a:defRPr sz="2400" b="1">
                <a:solidFill>
                  <a:schemeClr val="tx1"/>
                </a:solidFill>
                <a:latin typeface="Times" panose="02020603050405020304" pitchFamily="18" charset="0"/>
              </a:defRPr>
            </a:lvl7pPr>
            <a:lvl8pPr marL="3429000" indent="-228600" eaLnBrk="0" fontAlgn="base" hangingPunct="0">
              <a:spcBef>
                <a:spcPct val="0"/>
              </a:spcBef>
              <a:spcAft>
                <a:spcPct val="0"/>
              </a:spcAft>
              <a:defRPr sz="2400" b="1">
                <a:solidFill>
                  <a:schemeClr val="tx1"/>
                </a:solidFill>
                <a:latin typeface="Times" panose="02020603050405020304" pitchFamily="18" charset="0"/>
              </a:defRPr>
            </a:lvl8pPr>
            <a:lvl9pPr marL="3886200" indent="-228600" eaLnBrk="0" fontAlgn="base" hangingPunct="0">
              <a:spcBef>
                <a:spcPct val="0"/>
              </a:spcBef>
              <a:spcAft>
                <a:spcPct val="0"/>
              </a:spcAft>
              <a:defRPr sz="2400" b="1">
                <a:solidFill>
                  <a:schemeClr val="tx1"/>
                </a:solidFill>
                <a:latin typeface="Times" panose="02020603050405020304" pitchFamily="18" charset="0"/>
              </a:defRPr>
            </a:lvl9pPr>
          </a:lstStyle>
          <a:p>
            <a:endParaRPr lang="zh-CN" altLang="en-US">
              <a:ea typeface="宋体" panose="02010600030101010101" pitchFamily="2" charset="-122"/>
            </a:endParaRPr>
          </a:p>
        </p:txBody>
      </p:sp>
      <p:graphicFrame>
        <p:nvGraphicFramePr>
          <p:cNvPr id="26628" name="Object 6"/>
          <p:cNvGraphicFramePr>
            <a:graphicFrameLocks noChangeAspect="1"/>
          </p:cNvGraphicFramePr>
          <p:nvPr/>
        </p:nvGraphicFramePr>
        <p:xfrm>
          <a:off x="2514600" y="1676400"/>
          <a:ext cx="7162800" cy="4471988"/>
        </p:xfrm>
        <a:graphic>
          <a:graphicData uri="http://schemas.openxmlformats.org/presentationml/2006/ole">
            <mc:AlternateContent xmlns:mc="http://schemas.openxmlformats.org/markup-compatibility/2006">
              <mc:Choice xmlns:v="urn:schemas-microsoft-com:vml" Requires="v">
                <p:oleObj spid="_x0000_s2060" r:id="rId3" imgW="21945600" imgH="15036800" progId="Word.Document.8">
                  <p:embed/>
                </p:oleObj>
              </mc:Choice>
              <mc:Fallback>
                <p:oleObj r:id="rId3" imgW="21945600" imgH="15036800" progId="Word.Document.8">
                  <p:embed/>
                  <p:pic>
                    <p:nvPicPr>
                      <p:cNvPr id="0" name="Object 6"/>
                      <p:cNvPicPr>
                        <a:picLocks noChangeAspect="1" noChangeArrowheads="1"/>
                      </p:cNvPicPr>
                      <p:nvPr/>
                    </p:nvPicPr>
                    <p:blipFill>
                      <a:blip r:embed="rId4">
                        <a:extLst>
                          <a:ext uri="{28A0092B-C50C-407E-A947-70E740481C1C}">
                            <a14:useLocalDpi xmlns:a14="http://schemas.microsoft.com/office/drawing/2010/main" val="0"/>
                          </a:ext>
                        </a:extLst>
                      </a:blip>
                      <a:srcRect l="9749" t="21703" r="4166"/>
                      <a:stretch>
                        <a:fillRect/>
                      </a:stretch>
                    </p:blipFill>
                    <p:spPr bwMode="auto">
                      <a:xfrm>
                        <a:off x="2514600" y="1676400"/>
                        <a:ext cx="7162800" cy="44719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1999"/>
                                </a:srgbClr>
                              </a:outerShdw>
                            </a:effectLst>
                          </a14:hiddenEffects>
                        </a:ext>
                      </a:extLst>
                    </p:spPr>
                  </p:pic>
                </p:oleObj>
              </mc:Fallback>
            </mc:AlternateContent>
          </a:graphicData>
        </a:graphic>
      </p:graphicFrame>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6"/>
          <p:cNvSpPr txBox="1"/>
          <p:nvPr/>
        </p:nvSpPr>
        <p:spPr>
          <a:xfrm>
            <a:off x="443585" y="173615"/>
            <a:ext cx="2824812" cy="400110"/>
          </a:xfrm>
          <a:prstGeom prst="rect">
            <a:avLst/>
          </a:prstGeom>
          <a:noFill/>
        </p:spPr>
        <p:txBody>
          <a:bodyPr wrap="none" rtlCol="0">
            <a:spAutoFit/>
          </a:bodyPr>
          <a:lstStyle/>
          <a:p>
            <a:r>
              <a:rPr lang="zh-CN" altLang="en-US" sz="2000" dirty="0">
                <a:solidFill>
                  <a:srgbClr val="002B41"/>
                </a:solidFill>
                <a:latin typeface="微软雅黑" panose="020B0503020204020204" pitchFamily="34" charset="-122"/>
                <a:ea typeface="微软雅黑" panose="020B0503020204020204" pitchFamily="34" charset="-122"/>
              </a:rPr>
              <a:t>验证和确认是不相同的</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15" name="文本框 14"/>
          <p:cNvSpPr txBox="1"/>
          <p:nvPr/>
        </p:nvSpPr>
        <p:spPr>
          <a:xfrm>
            <a:off x="6908390" y="2626721"/>
            <a:ext cx="4350636" cy="625171"/>
          </a:xfrm>
          <a:prstGeom prst="rect">
            <a:avLst/>
          </a:prstGeom>
          <a:noFill/>
        </p:spPr>
        <p:txBody>
          <a:bodyPr wrap="square" rtlCol="0">
            <a:spAutoFit/>
          </a:bodyPr>
          <a:lstStyle/>
          <a:p>
            <a:pPr marL="285750" indent="-285750">
              <a:lnSpc>
                <a:spcPct val="130000"/>
              </a:lnSpc>
              <a:buFont typeface="Wingdings" panose="05000000000000000000" pitchFamily="2" charset="2"/>
              <a:buChar char="l"/>
            </a:pPr>
            <a:r>
              <a:rPr lang="zh-CN" altLang="en-US" sz="1400" b="1" dirty="0">
                <a:solidFill>
                  <a:srgbClr val="002B41"/>
                </a:solidFill>
                <a:latin typeface="微软雅黑" panose="020B0503020204020204" pitchFamily="34" charset="-122"/>
                <a:ea typeface="微软雅黑" panose="020B0503020204020204" pitchFamily="34" charset="-122"/>
              </a:rPr>
              <a:t>验证</a:t>
            </a:r>
            <a:r>
              <a:rPr lang="zh-CN" altLang="en-US" sz="1400" dirty="0">
                <a:solidFill>
                  <a:srgbClr val="002B41"/>
                </a:solidFill>
                <a:latin typeface="微软雅黑" panose="020B0503020204020204" pitchFamily="34" charset="-122"/>
                <a:ea typeface="微软雅黑" panose="020B0503020204020204" pitchFamily="34" charset="-122"/>
              </a:rPr>
              <a:t>指的是通过检查和提供证据来证实</a:t>
            </a:r>
            <a:r>
              <a:rPr lang="zh-CN" altLang="en-US" sz="1400" b="1" dirty="0">
                <a:solidFill>
                  <a:srgbClr val="FF0000"/>
                </a:solidFill>
                <a:latin typeface="微软雅黑" panose="020B0503020204020204" pitchFamily="34" charset="-122"/>
                <a:ea typeface="微软雅黑" panose="020B0503020204020204" pitchFamily="34" charset="-122"/>
              </a:rPr>
              <a:t>产品规定需求</a:t>
            </a:r>
            <a:r>
              <a:rPr lang="zh-CN" altLang="en-US" sz="1400" dirty="0">
                <a:solidFill>
                  <a:srgbClr val="002B41"/>
                </a:solidFill>
                <a:latin typeface="微软雅黑" panose="020B0503020204020204" pitchFamily="34" charset="-122"/>
                <a:ea typeface="微软雅黑" panose="020B0503020204020204" pitchFamily="34" charset="-122"/>
              </a:rPr>
              <a:t>已经得到满足的过程。</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
        <p:nvSpPr>
          <p:cNvPr id="16" name="TextBox 76"/>
          <p:cNvSpPr txBox="1"/>
          <p:nvPr/>
        </p:nvSpPr>
        <p:spPr>
          <a:xfrm>
            <a:off x="7024551" y="1879098"/>
            <a:ext cx="4234475" cy="523220"/>
          </a:xfrm>
          <a:prstGeom prst="rect">
            <a:avLst/>
          </a:prstGeom>
          <a:noFill/>
        </p:spPr>
        <p:txBody>
          <a:bodyPr wrap="square" rtlCol="0">
            <a:spAutoFit/>
          </a:bodyPr>
          <a:lstStyle/>
          <a:p>
            <a:r>
              <a:rPr lang="zh-CN" altLang="en-US" sz="2800" dirty="0">
                <a:solidFill>
                  <a:srgbClr val="002B41"/>
                </a:solidFill>
                <a:latin typeface="微软雅黑" panose="020B0503020204020204" pitchFamily="34" charset="-122"/>
                <a:ea typeface="微软雅黑" panose="020B0503020204020204" pitchFamily="34" charset="-122"/>
              </a:rPr>
              <a:t>验证和确认是不同的概念</a:t>
            </a:r>
          </a:p>
        </p:txBody>
      </p:sp>
      <p:pic>
        <p:nvPicPr>
          <p:cNvPr id="19" name="图片 18"/>
          <p:cNvPicPr>
            <a:picLocks noChangeAspect="1"/>
          </p:cNvPicPr>
          <p:nvPr/>
        </p:nvPicPr>
        <p:blipFill>
          <a:blip r:embed="rId2"/>
          <a:stretch>
            <a:fillRect/>
          </a:stretch>
        </p:blipFill>
        <p:spPr>
          <a:xfrm>
            <a:off x="620011" y="1879098"/>
            <a:ext cx="5910185" cy="2875635"/>
          </a:xfrm>
          <a:prstGeom prst="rect">
            <a:avLst/>
          </a:prstGeom>
        </p:spPr>
      </p:pic>
      <p:sp>
        <p:nvSpPr>
          <p:cNvPr id="21" name="文本框 20"/>
          <p:cNvSpPr txBox="1"/>
          <p:nvPr/>
        </p:nvSpPr>
        <p:spPr>
          <a:xfrm>
            <a:off x="6908390" y="3234374"/>
            <a:ext cx="4350636" cy="932563"/>
          </a:xfrm>
          <a:prstGeom prst="rect">
            <a:avLst/>
          </a:prstGeom>
          <a:noFill/>
        </p:spPr>
        <p:txBody>
          <a:bodyPr wrap="square" rtlCol="0">
            <a:spAutoFit/>
          </a:bodyPr>
          <a:lstStyle/>
          <a:p>
            <a:pPr>
              <a:lnSpc>
                <a:spcPct val="130000"/>
              </a:lnSpc>
            </a:pPr>
            <a:endParaRPr lang="en-US" altLang="zh-CN" sz="1400" dirty="0">
              <a:solidFill>
                <a:srgbClr val="002B41"/>
              </a:solidFill>
              <a:latin typeface="微软雅黑" panose="020B0503020204020204" pitchFamily="34" charset="-122"/>
              <a:ea typeface="微软雅黑" panose="020B0503020204020204" pitchFamily="34" charset="-122"/>
            </a:endParaRPr>
          </a:p>
          <a:p>
            <a:pPr marL="285750" indent="-285750">
              <a:lnSpc>
                <a:spcPct val="130000"/>
              </a:lnSpc>
              <a:buFont typeface="Wingdings" panose="05000000000000000000" pitchFamily="2" charset="2"/>
              <a:buChar char="l"/>
            </a:pPr>
            <a:r>
              <a:rPr lang="zh-CN" altLang="en-US" sz="1400" b="1" dirty="0">
                <a:solidFill>
                  <a:srgbClr val="002B41"/>
                </a:solidFill>
                <a:latin typeface="微软雅黑" panose="020B0503020204020204" pitchFamily="34" charset="-122"/>
                <a:ea typeface="微软雅黑" panose="020B0503020204020204" pitchFamily="34" charset="-122"/>
              </a:rPr>
              <a:t>确认</a:t>
            </a:r>
            <a:r>
              <a:rPr lang="zh-CN" altLang="en-US" sz="1400" dirty="0">
                <a:solidFill>
                  <a:srgbClr val="002B41"/>
                </a:solidFill>
                <a:latin typeface="微软雅黑" panose="020B0503020204020204" pitchFamily="34" charset="-122"/>
                <a:ea typeface="微软雅黑" panose="020B0503020204020204" pitchFamily="34" charset="-122"/>
              </a:rPr>
              <a:t>指的是通过检查和提供证据来证实</a:t>
            </a:r>
            <a:r>
              <a:rPr lang="zh-CN" altLang="en-US" sz="1400" b="1" dirty="0">
                <a:solidFill>
                  <a:srgbClr val="FF0000"/>
                </a:solidFill>
                <a:latin typeface="微软雅黑" panose="020B0503020204020204" pitchFamily="34" charset="-122"/>
                <a:ea typeface="微软雅黑" panose="020B0503020204020204" pitchFamily="34" charset="-122"/>
              </a:rPr>
              <a:t>对产品某一特定预期用途的需求</a:t>
            </a:r>
            <a:r>
              <a:rPr lang="zh-CN" altLang="en-US" sz="1400" dirty="0">
                <a:solidFill>
                  <a:srgbClr val="002B41"/>
                </a:solidFill>
                <a:latin typeface="微软雅黑" panose="020B0503020204020204" pitchFamily="34" charset="-122"/>
                <a:ea typeface="微软雅黑" panose="020B0503020204020204" pitchFamily="34" charset="-122"/>
              </a:rPr>
              <a:t>已经得到满足的过程。</a:t>
            </a:r>
            <a:endParaRPr lang="en-US" altLang="zh-CN" sz="1400" dirty="0">
              <a:solidFill>
                <a:srgbClr val="002B4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1000"/>
                                        <p:tgtEl>
                                          <p:spTgt spid="21"/>
                                        </p:tgtEl>
                                      </p:cBhvr>
                                    </p:animEffect>
                                    <p:anim calcmode="lin" valueType="num">
                                      <p:cBhvr>
                                        <p:cTn id="22" dur="1000" fill="hold"/>
                                        <p:tgtEl>
                                          <p:spTgt spid="21"/>
                                        </p:tgtEl>
                                        <p:attrNameLst>
                                          <p:attrName>ppt_x</p:attrName>
                                        </p:attrNameLst>
                                      </p:cBhvr>
                                      <p:tavLst>
                                        <p:tav tm="0">
                                          <p:val>
                                            <p:strVal val="#ppt_x"/>
                                          </p:val>
                                        </p:tav>
                                        <p:tav tm="100000">
                                          <p:val>
                                            <p:strVal val="#ppt_x"/>
                                          </p:val>
                                        </p:tav>
                                      </p:tavLst>
                                    </p:anim>
                                    <p:anim calcmode="lin" valueType="num">
                                      <p:cBhvr>
                                        <p:cTn id="23"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2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Inspection checklists</a:t>
            </a:r>
          </a:p>
        </p:txBody>
      </p:sp>
      <p:sp>
        <p:nvSpPr>
          <p:cNvPr id="27651" name="Rectangle 3"/>
          <p:cNvSpPr>
            <a:spLocks noGrp="1" noChangeArrowheads="1"/>
          </p:cNvSpPr>
          <p:nvPr>
            <p:ph type="body" idx="4294967295"/>
          </p:nvPr>
        </p:nvSpPr>
        <p:spPr>
          <a:noFill/>
        </p:spPr>
        <p:txBody>
          <a:bodyPr vert="horz" lIns="90840" tIns="44623" rIns="90840" bIns="44623" rtlCol="0">
            <a:normAutofit/>
          </a:bodyPr>
          <a:lstStyle/>
          <a:p>
            <a:r>
              <a:rPr lang="en-GB" altLang="zh-CN" sz="2400">
                <a:ea typeface="宋体" panose="02010600030101010101" pitchFamily="2" charset="-122"/>
              </a:rPr>
              <a:t>Checklist of common errors should be used to </a:t>
            </a:r>
            <a:br>
              <a:rPr lang="en-GB" altLang="zh-CN" sz="2400">
                <a:ea typeface="宋体" panose="02010600030101010101" pitchFamily="2" charset="-122"/>
              </a:rPr>
            </a:br>
            <a:r>
              <a:rPr lang="en-GB" altLang="zh-CN" sz="2400">
                <a:ea typeface="宋体" panose="02010600030101010101" pitchFamily="2" charset="-122"/>
              </a:rPr>
              <a:t>drive the inspection.</a:t>
            </a:r>
          </a:p>
          <a:p>
            <a:r>
              <a:rPr lang="en-GB" altLang="zh-CN" sz="2400">
                <a:ea typeface="宋体" panose="02010600030101010101" pitchFamily="2" charset="-122"/>
              </a:rPr>
              <a:t>Error checklists are programming language </a:t>
            </a:r>
            <a:br>
              <a:rPr lang="en-GB" altLang="zh-CN" sz="2400">
                <a:ea typeface="宋体" panose="02010600030101010101" pitchFamily="2" charset="-122"/>
              </a:rPr>
            </a:br>
            <a:r>
              <a:rPr lang="en-GB" altLang="zh-CN" sz="2400">
                <a:ea typeface="宋体" panose="02010600030101010101" pitchFamily="2" charset="-122"/>
              </a:rPr>
              <a:t>dependent and reflect the characteristic errors that are likely to arise in the language.</a:t>
            </a:r>
          </a:p>
          <a:p>
            <a:r>
              <a:rPr lang="en-GB" altLang="zh-CN" sz="2400">
                <a:ea typeface="宋体" panose="02010600030101010101" pitchFamily="2" charset="-122"/>
              </a:rPr>
              <a:t>In general, the 'weaker' the type checking, the larger the checklist.</a:t>
            </a:r>
          </a:p>
          <a:p>
            <a:r>
              <a:rPr lang="en-GB" altLang="zh-CN" sz="2400">
                <a:ea typeface="宋体" panose="02010600030101010101" pitchFamily="2" charset="-122"/>
              </a:rPr>
              <a:t>Examples: Initialisation, Constant naming, loop </a:t>
            </a:r>
            <a:br>
              <a:rPr lang="en-GB" altLang="zh-CN" sz="2400">
                <a:ea typeface="宋体" panose="02010600030101010101" pitchFamily="2" charset="-122"/>
              </a:rPr>
            </a:br>
            <a:r>
              <a:rPr lang="en-GB" altLang="zh-CN" sz="2400">
                <a:ea typeface="宋体" panose="02010600030101010101" pitchFamily="2" charset="-122"/>
              </a:rPr>
              <a:t>termination, array bounds, etc.</a:t>
            </a: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6"/>
          <p:cNvSpPr>
            <a:spLocks noGrp="1" noChangeArrowheads="1"/>
          </p:cNvSpPr>
          <p:nvPr>
            <p:ph type="title" idx="4294967295"/>
          </p:nvPr>
        </p:nvSpPr>
        <p:spPr/>
        <p:txBody>
          <a:bodyPr/>
          <a:lstStyle/>
          <a:p>
            <a:r>
              <a:rPr lang="en-GB" altLang="zh-CN">
                <a:ea typeface="宋体" panose="02010600030101010101" pitchFamily="2" charset="-122"/>
              </a:rPr>
              <a:t>Inspection checks 1</a:t>
            </a:r>
          </a:p>
        </p:txBody>
      </p:sp>
      <p:sp>
        <p:nvSpPr>
          <p:cNvPr id="28675" name="Rectangle 8"/>
          <p:cNvSpPr>
            <a:spLocks noChangeArrowheads="1"/>
          </p:cNvSpPr>
          <p:nvPr/>
        </p:nvSpPr>
        <p:spPr bwMode="auto">
          <a:xfrm>
            <a:off x="1828800" y="1600200"/>
            <a:ext cx="8458200" cy="4648200"/>
          </a:xfrm>
          <a:prstGeom prst="rect">
            <a:avLst/>
          </a:prstGeom>
          <a:solidFill>
            <a:srgbClr val="CCFF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lvl1pPr>
              <a:defRPr sz="2400" b="1">
                <a:solidFill>
                  <a:schemeClr val="tx1"/>
                </a:solidFill>
                <a:latin typeface="Times" panose="02020603050405020304" pitchFamily="18" charset="0"/>
              </a:defRPr>
            </a:lvl1pPr>
            <a:lvl2pPr marL="742950" indent="-285750">
              <a:defRPr sz="2400" b="1">
                <a:solidFill>
                  <a:schemeClr val="tx1"/>
                </a:solidFill>
                <a:latin typeface="Times" panose="02020603050405020304" pitchFamily="18" charset="0"/>
              </a:defRPr>
            </a:lvl2pPr>
            <a:lvl3pPr marL="1143000" indent="-228600">
              <a:defRPr sz="2400" b="1">
                <a:solidFill>
                  <a:schemeClr val="tx1"/>
                </a:solidFill>
                <a:latin typeface="Times" panose="02020603050405020304" pitchFamily="18" charset="0"/>
              </a:defRPr>
            </a:lvl3pPr>
            <a:lvl4pPr marL="1600200" indent="-228600">
              <a:defRPr sz="2400" b="1">
                <a:solidFill>
                  <a:schemeClr val="tx1"/>
                </a:solidFill>
                <a:latin typeface="Times" panose="02020603050405020304" pitchFamily="18" charset="0"/>
              </a:defRPr>
            </a:lvl4pPr>
            <a:lvl5pPr marL="2057400" indent="-228600">
              <a:defRPr sz="2400" b="1">
                <a:solidFill>
                  <a:schemeClr val="tx1"/>
                </a:solidFill>
                <a:latin typeface="Times" panose="02020603050405020304" pitchFamily="18" charset="0"/>
              </a:defRPr>
            </a:lvl5pPr>
            <a:lvl6pPr marL="2514600" indent="-228600" eaLnBrk="0" fontAlgn="base" hangingPunct="0">
              <a:spcBef>
                <a:spcPct val="0"/>
              </a:spcBef>
              <a:spcAft>
                <a:spcPct val="0"/>
              </a:spcAft>
              <a:defRPr sz="2400" b="1">
                <a:solidFill>
                  <a:schemeClr val="tx1"/>
                </a:solidFill>
                <a:latin typeface="Times" panose="02020603050405020304" pitchFamily="18" charset="0"/>
              </a:defRPr>
            </a:lvl6pPr>
            <a:lvl7pPr marL="2971800" indent="-228600" eaLnBrk="0" fontAlgn="base" hangingPunct="0">
              <a:spcBef>
                <a:spcPct val="0"/>
              </a:spcBef>
              <a:spcAft>
                <a:spcPct val="0"/>
              </a:spcAft>
              <a:defRPr sz="2400" b="1">
                <a:solidFill>
                  <a:schemeClr val="tx1"/>
                </a:solidFill>
                <a:latin typeface="Times" panose="02020603050405020304" pitchFamily="18" charset="0"/>
              </a:defRPr>
            </a:lvl7pPr>
            <a:lvl8pPr marL="3429000" indent="-228600" eaLnBrk="0" fontAlgn="base" hangingPunct="0">
              <a:spcBef>
                <a:spcPct val="0"/>
              </a:spcBef>
              <a:spcAft>
                <a:spcPct val="0"/>
              </a:spcAft>
              <a:defRPr sz="2400" b="1">
                <a:solidFill>
                  <a:schemeClr val="tx1"/>
                </a:solidFill>
                <a:latin typeface="Times" panose="02020603050405020304" pitchFamily="18" charset="0"/>
              </a:defRPr>
            </a:lvl8pPr>
            <a:lvl9pPr marL="3886200" indent="-228600" eaLnBrk="0" fontAlgn="base" hangingPunct="0">
              <a:spcBef>
                <a:spcPct val="0"/>
              </a:spcBef>
              <a:spcAft>
                <a:spcPct val="0"/>
              </a:spcAft>
              <a:defRPr sz="2400" b="1">
                <a:solidFill>
                  <a:schemeClr val="tx1"/>
                </a:solidFill>
                <a:latin typeface="Times" panose="02020603050405020304" pitchFamily="18" charset="0"/>
              </a:defRPr>
            </a:lvl9pPr>
          </a:lstStyle>
          <a:p>
            <a:endParaRPr lang="zh-CN" altLang="en-US">
              <a:ea typeface="宋体" panose="02010600030101010101" pitchFamily="2" charset="-122"/>
            </a:endParaRPr>
          </a:p>
        </p:txBody>
      </p:sp>
      <p:graphicFrame>
        <p:nvGraphicFramePr>
          <p:cNvPr id="28676" name="Object 15"/>
          <p:cNvGraphicFramePr>
            <a:graphicFrameLocks noChangeAspect="1"/>
          </p:cNvGraphicFramePr>
          <p:nvPr/>
        </p:nvGraphicFramePr>
        <p:xfrm>
          <a:off x="2514600" y="1676401"/>
          <a:ext cx="6858000" cy="4386263"/>
        </p:xfrm>
        <a:graphic>
          <a:graphicData uri="http://schemas.openxmlformats.org/presentationml/2006/ole">
            <mc:AlternateContent xmlns:mc="http://schemas.openxmlformats.org/markup-compatibility/2006">
              <mc:Choice xmlns:v="urn:schemas-microsoft-com:vml" Requires="v">
                <p:oleObj spid="_x0000_s3084" r:id="rId3" imgW="21945600" imgH="15798800" progId="Word.Document.8">
                  <p:embed/>
                </p:oleObj>
              </mc:Choice>
              <mc:Fallback>
                <p:oleObj r:id="rId3" imgW="21945600" imgH="15798800" progId="Word.Document.8">
                  <p:embed/>
                  <p:pic>
                    <p:nvPicPr>
                      <p:cNvPr id="0" name="Object 15"/>
                      <p:cNvPicPr>
                        <a:picLocks noChangeAspect="1" noChangeArrowheads="1"/>
                      </p:cNvPicPr>
                      <p:nvPr/>
                    </p:nvPicPr>
                    <p:blipFill>
                      <a:blip r:embed="rId4">
                        <a:extLst>
                          <a:ext uri="{28A0092B-C50C-407E-A947-70E740481C1C}">
                            <a14:useLocalDpi xmlns:a14="http://schemas.microsoft.com/office/drawing/2010/main" val="0"/>
                          </a:ext>
                        </a:extLst>
                      </a:blip>
                      <a:srcRect l="11137" t="21117"/>
                      <a:stretch>
                        <a:fillRect/>
                      </a:stretch>
                    </p:blipFill>
                    <p:spPr bwMode="auto">
                      <a:xfrm>
                        <a:off x="2514600" y="1676401"/>
                        <a:ext cx="6858000" cy="43862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1999"/>
                                </a:srgbClr>
                              </a:outerShdw>
                            </a:effectLst>
                          </a14:hiddenEffects>
                        </a:ext>
                      </a:extLst>
                    </p:spPr>
                  </p:pic>
                </p:oleObj>
              </mc:Fallback>
            </mc:AlternateContent>
          </a:graphicData>
        </a:graphic>
      </p:graphicFrame>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idx="4294967295"/>
          </p:nvPr>
        </p:nvSpPr>
        <p:spPr/>
        <p:txBody>
          <a:bodyPr/>
          <a:lstStyle/>
          <a:p>
            <a:r>
              <a:rPr lang="en-US" altLang="zh-CN"/>
              <a:t>Inspection checks 2</a:t>
            </a:r>
          </a:p>
        </p:txBody>
      </p:sp>
      <p:sp>
        <p:nvSpPr>
          <p:cNvPr id="29699" name="Rectangle 5"/>
          <p:cNvSpPr>
            <a:spLocks noChangeArrowheads="1"/>
          </p:cNvSpPr>
          <p:nvPr/>
        </p:nvSpPr>
        <p:spPr bwMode="auto">
          <a:xfrm>
            <a:off x="1905000" y="1600200"/>
            <a:ext cx="8458200" cy="4648200"/>
          </a:xfrm>
          <a:prstGeom prst="rect">
            <a:avLst/>
          </a:prstGeom>
          <a:solidFill>
            <a:srgbClr val="CCFF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lvl1pPr>
              <a:defRPr sz="2400" b="1">
                <a:solidFill>
                  <a:schemeClr val="tx1"/>
                </a:solidFill>
                <a:latin typeface="Times" panose="02020603050405020304" pitchFamily="18" charset="0"/>
              </a:defRPr>
            </a:lvl1pPr>
            <a:lvl2pPr marL="742950" indent="-285750">
              <a:defRPr sz="2400" b="1">
                <a:solidFill>
                  <a:schemeClr val="tx1"/>
                </a:solidFill>
                <a:latin typeface="Times" panose="02020603050405020304" pitchFamily="18" charset="0"/>
              </a:defRPr>
            </a:lvl2pPr>
            <a:lvl3pPr marL="1143000" indent="-228600">
              <a:defRPr sz="2400" b="1">
                <a:solidFill>
                  <a:schemeClr val="tx1"/>
                </a:solidFill>
                <a:latin typeface="Times" panose="02020603050405020304" pitchFamily="18" charset="0"/>
              </a:defRPr>
            </a:lvl3pPr>
            <a:lvl4pPr marL="1600200" indent="-228600">
              <a:defRPr sz="2400" b="1">
                <a:solidFill>
                  <a:schemeClr val="tx1"/>
                </a:solidFill>
                <a:latin typeface="Times" panose="02020603050405020304" pitchFamily="18" charset="0"/>
              </a:defRPr>
            </a:lvl4pPr>
            <a:lvl5pPr marL="2057400" indent="-228600">
              <a:defRPr sz="2400" b="1">
                <a:solidFill>
                  <a:schemeClr val="tx1"/>
                </a:solidFill>
                <a:latin typeface="Times" panose="02020603050405020304" pitchFamily="18" charset="0"/>
              </a:defRPr>
            </a:lvl5pPr>
            <a:lvl6pPr marL="2514600" indent="-228600" eaLnBrk="0" fontAlgn="base" hangingPunct="0">
              <a:spcBef>
                <a:spcPct val="0"/>
              </a:spcBef>
              <a:spcAft>
                <a:spcPct val="0"/>
              </a:spcAft>
              <a:defRPr sz="2400" b="1">
                <a:solidFill>
                  <a:schemeClr val="tx1"/>
                </a:solidFill>
                <a:latin typeface="Times" panose="02020603050405020304" pitchFamily="18" charset="0"/>
              </a:defRPr>
            </a:lvl6pPr>
            <a:lvl7pPr marL="2971800" indent="-228600" eaLnBrk="0" fontAlgn="base" hangingPunct="0">
              <a:spcBef>
                <a:spcPct val="0"/>
              </a:spcBef>
              <a:spcAft>
                <a:spcPct val="0"/>
              </a:spcAft>
              <a:defRPr sz="2400" b="1">
                <a:solidFill>
                  <a:schemeClr val="tx1"/>
                </a:solidFill>
                <a:latin typeface="Times" panose="02020603050405020304" pitchFamily="18" charset="0"/>
              </a:defRPr>
            </a:lvl7pPr>
            <a:lvl8pPr marL="3429000" indent="-228600" eaLnBrk="0" fontAlgn="base" hangingPunct="0">
              <a:spcBef>
                <a:spcPct val="0"/>
              </a:spcBef>
              <a:spcAft>
                <a:spcPct val="0"/>
              </a:spcAft>
              <a:defRPr sz="2400" b="1">
                <a:solidFill>
                  <a:schemeClr val="tx1"/>
                </a:solidFill>
                <a:latin typeface="Times" panose="02020603050405020304" pitchFamily="18" charset="0"/>
              </a:defRPr>
            </a:lvl8pPr>
            <a:lvl9pPr marL="3886200" indent="-228600" eaLnBrk="0" fontAlgn="base" hangingPunct="0">
              <a:spcBef>
                <a:spcPct val="0"/>
              </a:spcBef>
              <a:spcAft>
                <a:spcPct val="0"/>
              </a:spcAft>
              <a:defRPr sz="2400" b="1">
                <a:solidFill>
                  <a:schemeClr val="tx1"/>
                </a:solidFill>
                <a:latin typeface="Times" panose="02020603050405020304" pitchFamily="18" charset="0"/>
              </a:defRPr>
            </a:lvl9pPr>
          </a:lstStyle>
          <a:p>
            <a:endParaRPr lang="zh-CN" altLang="en-US">
              <a:ea typeface="宋体" panose="02010600030101010101" pitchFamily="2" charset="-122"/>
            </a:endParaRPr>
          </a:p>
        </p:txBody>
      </p:sp>
      <p:graphicFrame>
        <p:nvGraphicFramePr>
          <p:cNvPr id="29700" name="Object 6"/>
          <p:cNvGraphicFramePr>
            <a:graphicFrameLocks noChangeAspect="1"/>
          </p:cNvGraphicFramePr>
          <p:nvPr/>
        </p:nvGraphicFramePr>
        <p:xfrm>
          <a:off x="2286000" y="1828801"/>
          <a:ext cx="7772400" cy="3960813"/>
        </p:xfrm>
        <a:graphic>
          <a:graphicData uri="http://schemas.openxmlformats.org/presentationml/2006/ole">
            <mc:AlternateContent xmlns:mc="http://schemas.openxmlformats.org/markup-compatibility/2006">
              <mc:Choice xmlns:v="urn:schemas-microsoft-com:vml" Requires="v">
                <p:oleObj spid="_x0000_s4108" r:id="rId3" imgW="21945600" imgH="13462000" progId="Word.Document.8">
                  <p:embed/>
                </p:oleObj>
              </mc:Choice>
              <mc:Fallback>
                <p:oleObj r:id="rId3" imgW="21945600" imgH="13462000" progId="Word.Document.8">
                  <p:embed/>
                  <p:pic>
                    <p:nvPicPr>
                      <p:cNvPr id="0" name="Object 6"/>
                      <p:cNvPicPr>
                        <a:picLocks noChangeAspect="1" noChangeArrowheads="1"/>
                      </p:cNvPicPr>
                      <p:nvPr/>
                    </p:nvPicPr>
                    <p:blipFill>
                      <a:blip r:embed="rId4">
                        <a:extLst>
                          <a:ext uri="{28A0092B-C50C-407E-A947-70E740481C1C}">
                            <a14:useLocalDpi xmlns:a14="http://schemas.microsoft.com/office/drawing/2010/main" val="0"/>
                          </a:ext>
                        </a:extLst>
                      </a:blip>
                      <a:srcRect l="9749" t="25142"/>
                      <a:stretch>
                        <a:fillRect/>
                      </a:stretch>
                    </p:blipFill>
                    <p:spPr bwMode="auto">
                      <a:xfrm>
                        <a:off x="2286000" y="1828801"/>
                        <a:ext cx="7772400" cy="39608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1999"/>
                                </a:srgbClr>
                              </a:outerShdw>
                            </a:effectLst>
                          </a14:hiddenEffects>
                        </a:ext>
                      </a:extLst>
                    </p:spPr>
                  </p:pic>
                </p:oleObj>
              </mc:Fallback>
            </mc:AlternateContent>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Automated static analysis</a:t>
            </a:r>
          </a:p>
        </p:txBody>
      </p:sp>
      <p:sp>
        <p:nvSpPr>
          <p:cNvPr id="30723" name="Rectangle 3"/>
          <p:cNvSpPr>
            <a:spLocks noGrp="1" noChangeArrowheads="1"/>
          </p:cNvSpPr>
          <p:nvPr>
            <p:ph type="body" idx="4294967295"/>
          </p:nvPr>
        </p:nvSpPr>
        <p:spPr>
          <a:noFill/>
        </p:spPr>
        <p:txBody>
          <a:bodyPr vert="horz" lIns="90840" tIns="44623" rIns="90840" bIns="44623" rtlCol="0">
            <a:normAutofit/>
          </a:bodyPr>
          <a:lstStyle/>
          <a:p>
            <a:r>
              <a:rPr lang="en-GB" altLang="zh-CN">
                <a:ea typeface="宋体" panose="02010600030101010101" pitchFamily="2" charset="-122"/>
              </a:rPr>
              <a:t>Static analysers are software tools for source text processing.</a:t>
            </a:r>
          </a:p>
          <a:p>
            <a:r>
              <a:rPr lang="en-GB" altLang="zh-CN">
                <a:ea typeface="宋体" panose="02010600030101010101" pitchFamily="2" charset="-122"/>
              </a:rPr>
              <a:t>They parse the program text and try to discover potentially erroneous conditions and bring these to the attention of the V &amp; V team.</a:t>
            </a:r>
          </a:p>
          <a:p>
            <a:r>
              <a:rPr lang="en-GB" altLang="zh-CN">
                <a:ea typeface="宋体" panose="02010600030101010101" pitchFamily="2" charset="-122"/>
              </a:rPr>
              <a:t>They are very effective as an aid to inspections - they are a supplement to but not a replacement for inspections.</a:t>
            </a: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Static analysis checks</a:t>
            </a:r>
          </a:p>
        </p:txBody>
      </p:sp>
      <p:sp>
        <p:nvSpPr>
          <p:cNvPr id="31747" name="Rectangle 4"/>
          <p:cNvSpPr>
            <a:spLocks noChangeArrowheads="1"/>
          </p:cNvSpPr>
          <p:nvPr/>
        </p:nvSpPr>
        <p:spPr bwMode="auto">
          <a:xfrm>
            <a:off x="2286000" y="1676400"/>
            <a:ext cx="7467600" cy="4648200"/>
          </a:xfrm>
          <a:prstGeom prst="rect">
            <a:avLst/>
          </a:prstGeom>
          <a:solidFill>
            <a:srgbClr val="CCFF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lvl1pPr>
              <a:defRPr sz="2400" b="1">
                <a:solidFill>
                  <a:schemeClr val="tx1"/>
                </a:solidFill>
                <a:latin typeface="Times" panose="02020603050405020304" pitchFamily="18" charset="0"/>
              </a:defRPr>
            </a:lvl1pPr>
            <a:lvl2pPr marL="742950" indent="-285750">
              <a:defRPr sz="2400" b="1">
                <a:solidFill>
                  <a:schemeClr val="tx1"/>
                </a:solidFill>
                <a:latin typeface="Times" panose="02020603050405020304" pitchFamily="18" charset="0"/>
              </a:defRPr>
            </a:lvl2pPr>
            <a:lvl3pPr marL="1143000" indent="-228600">
              <a:defRPr sz="2400" b="1">
                <a:solidFill>
                  <a:schemeClr val="tx1"/>
                </a:solidFill>
                <a:latin typeface="Times" panose="02020603050405020304" pitchFamily="18" charset="0"/>
              </a:defRPr>
            </a:lvl3pPr>
            <a:lvl4pPr marL="1600200" indent="-228600">
              <a:defRPr sz="2400" b="1">
                <a:solidFill>
                  <a:schemeClr val="tx1"/>
                </a:solidFill>
                <a:latin typeface="Times" panose="02020603050405020304" pitchFamily="18" charset="0"/>
              </a:defRPr>
            </a:lvl4pPr>
            <a:lvl5pPr marL="2057400" indent="-228600">
              <a:defRPr sz="2400" b="1">
                <a:solidFill>
                  <a:schemeClr val="tx1"/>
                </a:solidFill>
                <a:latin typeface="Times" panose="02020603050405020304" pitchFamily="18" charset="0"/>
              </a:defRPr>
            </a:lvl5pPr>
            <a:lvl6pPr marL="2514600" indent="-228600" eaLnBrk="0" fontAlgn="base" hangingPunct="0">
              <a:spcBef>
                <a:spcPct val="0"/>
              </a:spcBef>
              <a:spcAft>
                <a:spcPct val="0"/>
              </a:spcAft>
              <a:defRPr sz="2400" b="1">
                <a:solidFill>
                  <a:schemeClr val="tx1"/>
                </a:solidFill>
                <a:latin typeface="Times" panose="02020603050405020304" pitchFamily="18" charset="0"/>
              </a:defRPr>
            </a:lvl6pPr>
            <a:lvl7pPr marL="2971800" indent="-228600" eaLnBrk="0" fontAlgn="base" hangingPunct="0">
              <a:spcBef>
                <a:spcPct val="0"/>
              </a:spcBef>
              <a:spcAft>
                <a:spcPct val="0"/>
              </a:spcAft>
              <a:defRPr sz="2400" b="1">
                <a:solidFill>
                  <a:schemeClr val="tx1"/>
                </a:solidFill>
                <a:latin typeface="Times" panose="02020603050405020304" pitchFamily="18" charset="0"/>
              </a:defRPr>
            </a:lvl7pPr>
            <a:lvl8pPr marL="3429000" indent="-228600" eaLnBrk="0" fontAlgn="base" hangingPunct="0">
              <a:spcBef>
                <a:spcPct val="0"/>
              </a:spcBef>
              <a:spcAft>
                <a:spcPct val="0"/>
              </a:spcAft>
              <a:defRPr sz="2400" b="1">
                <a:solidFill>
                  <a:schemeClr val="tx1"/>
                </a:solidFill>
                <a:latin typeface="Times" panose="02020603050405020304" pitchFamily="18" charset="0"/>
              </a:defRPr>
            </a:lvl8pPr>
            <a:lvl9pPr marL="3886200" indent="-228600" eaLnBrk="0" fontAlgn="base" hangingPunct="0">
              <a:spcBef>
                <a:spcPct val="0"/>
              </a:spcBef>
              <a:spcAft>
                <a:spcPct val="0"/>
              </a:spcAft>
              <a:defRPr sz="2400" b="1">
                <a:solidFill>
                  <a:schemeClr val="tx1"/>
                </a:solidFill>
                <a:latin typeface="Times" panose="02020603050405020304" pitchFamily="18" charset="0"/>
              </a:defRPr>
            </a:lvl9pPr>
          </a:lstStyle>
          <a:p>
            <a:endParaRPr lang="zh-CN" altLang="en-US">
              <a:ea typeface="宋体" panose="02010600030101010101" pitchFamily="2" charset="-122"/>
            </a:endParaRPr>
          </a:p>
        </p:txBody>
      </p:sp>
      <p:graphicFrame>
        <p:nvGraphicFramePr>
          <p:cNvPr id="31748" name="Object 5"/>
          <p:cNvGraphicFramePr>
            <a:graphicFrameLocks noChangeAspect="1"/>
          </p:cNvGraphicFramePr>
          <p:nvPr/>
        </p:nvGraphicFramePr>
        <p:xfrm>
          <a:off x="2743200" y="1676400"/>
          <a:ext cx="6477000" cy="4527550"/>
        </p:xfrm>
        <a:graphic>
          <a:graphicData uri="http://schemas.openxmlformats.org/presentationml/2006/ole">
            <mc:AlternateContent xmlns:mc="http://schemas.openxmlformats.org/markup-compatibility/2006">
              <mc:Choice xmlns:v="urn:schemas-microsoft-com:vml" Requires="v">
                <p:oleObj spid="_x0000_s5132" r:id="rId3" imgW="21971000" imgH="31788100" progId="Word.Document.8">
                  <p:embed/>
                </p:oleObj>
              </mc:Choice>
              <mc:Fallback>
                <p:oleObj r:id="rId3" imgW="21971000" imgH="31788100" progId="Word.Document.8">
                  <p:embed/>
                  <p:pic>
                    <p:nvPicPr>
                      <p:cNvPr id="0" name="Object 5"/>
                      <p:cNvPicPr>
                        <a:picLocks noChangeAspect="1" noChangeArrowheads="1"/>
                      </p:cNvPicPr>
                      <p:nvPr/>
                    </p:nvPicPr>
                    <p:blipFill>
                      <a:blip r:embed="rId4">
                        <a:extLst>
                          <a:ext uri="{28A0092B-C50C-407E-A947-70E740481C1C}">
                            <a14:useLocalDpi xmlns:a14="http://schemas.microsoft.com/office/drawing/2010/main" val="0"/>
                          </a:ext>
                        </a:extLst>
                      </a:blip>
                      <a:srcRect l="14754" t="59375" r="1131"/>
                      <a:stretch>
                        <a:fillRect/>
                      </a:stretch>
                    </p:blipFill>
                    <p:spPr bwMode="auto">
                      <a:xfrm>
                        <a:off x="2743200" y="1676400"/>
                        <a:ext cx="6477000" cy="45275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1999"/>
                                </a:srgbClr>
                              </a:outerShdw>
                            </a:effectLst>
                          </a14:hiddenEffects>
                        </a:ext>
                      </a:extLst>
                    </p:spPr>
                  </p:pic>
                </p:oleObj>
              </mc:Fallback>
            </mc:AlternateContent>
          </a:graphicData>
        </a:graphic>
      </p:graphicFrame>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Stages of static analysis</a:t>
            </a:r>
          </a:p>
        </p:txBody>
      </p:sp>
      <p:sp>
        <p:nvSpPr>
          <p:cNvPr id="32771" name="Rectangle 3"/>
          <p:cNvSpPr>
            <a:spLocks noGrp="1" noChangeArrowheads="1"/>
          </p:cNvSpPr>
          <p:nvPr>
            <p:ph type="body" idx="4294967295"/>
          </p:nvPr>
        </p:nvSpPr>
        <p:spPr>
          <a:noFill/>
        </p:spPr>
        <p:txBody>
          <a:bodyPr vert="horz" lIns="90840" tIns="44623" rIns="90840" bIns="44623" rtlCol="0">
            <a:normAutofit/>
          </a:bodyPr>
          <a:lstStyle/>
          <a:p>
            <a:r>
              <a:rPr lang="en-GB" altLang="zh-CN" sz="2400">
                <a:solidFill>
                  <a:schemeClr val="accent1"/>
                </a:solidFill>
                <a:ea typeface="宋体" panose="02010600030101010101" pitchFamily="2" charset="-122"/>
              </a:rPr>
              <a:t>Control flow analysis</a:t>
            </a:r>
            <a:r>
              <a:rPr lang="en-GB" altLang="zh-CN" sz="2400" i="1">
                <a:ea typeface="宋体" panose="02010600030101010101" pitchFamily="2" charset="-122"/>
              </a:rPr>
              <a:t>.</a:t>
            </a:r>
            <a:r>
              <a:rPr lang="en-GB" altLang="zh-CN" sz="2400">
                <a:ea typeface="宋体" panose="02010600030101010101" pitchFamily="2" charset="-122"/>
              </a:rPr>
              <a:t>  Checks for loops with </a:t>
            </a:r>
            <a:br>
              <a:rPr lang="en-GB" altLang="zh-CN" sz="2400">
                <a:ea typeface="宋体" panose="02010600030101010101" pitchFamily="2" charset="-122"/>
              </a:rPr>
            </a:br>
            <a:r>
              <a:rPr lang="en-GB" altLang="zh-CN" sz="2400">
                <a:ea typeface="宋体" panose="02010600030101010101" pitchFamily="2" charset="-122"/>
              </a:rPr>
              <a:t>multiple exit or entry points, finds unreachable </a:t>
            </a:r>
            <a:br>
              <a:rPr lang="en-GB" altLang="zh-CN" sz="2400">
                <a:ea typeface="宋体" panose="02010600030101010101" pitchFamily="2" charset="-122"/>
              </a:rPr>
            </a:br>
            <a:r>
              <a:rPr lang="en-GB" altLang="zh-CN" sz="2400">
                <a:ea typeface="宋体" panose="02010600030101010101" pitchFamily="2" charset="-122"/>
              </a:rPr>
              <a:t>code, etc.</a:t>
            </a:r>
          </a:p>
          <a:p>
            <a:r>
              <a:rPr lang="en-GB" altLang="zh-CN" sz="2400">
                <a:solidFill>
                  <a:schemeClr val="accent1"/>
                </a:solidFill>
                <a:ea typeface="宋体" panose="02010600030101010101" pitchFamily="2" charset="-122"/>
              </a:rPr>
              <a:t>Data use analysis</a:t>
            </a:r>
            <a:r>
              <a:rPr lang="en-GB" altLang="zh-CN" sz="2400" i="1">
                <a:ea typeface="宋体" panose="02010600030101010101" pitchFamily="2" charset="-122"/>
              </a:rPr>
              <a:t>.</a:t>
            </a:r>
            <a:r>
              <a:rPr lang="en-GB" altLang="zh-CN" sz="2400">
                <a:ea typeface="宋体" panose="02010600030101010101" pitchFamily="2" charset="-122"/>
              </a:rPr>
              <a:t>  Detects uninitialised </a:t>
            </a:r>
            <a:br>
              <a:rPr lang="en-GB" altLang="zh-CN" sz="2400">
                <a:ea typeface="宋体" panose="02010600030101010101" pitchFamily="2" charset="-122"/>
              </a:rPr>
            </a:br>
            <a:r>
              <a:rPr lang="en-GB" altLang="zh-CN" sz="2400">
                <a:ea typeface="宋体" panose="02010600030101010101" pitchFamily="2" charset="-122"/>
              </a:rPr>
              <a:t>variables, variables written twice without an </a:t>
            </a:r>
            <a:br>
              <a:rPr lang="en-GB" altLang="zh-CN" sz="2400">
                <a:ea typeface="宋体" panose="02010600030101010101" pitchFamily="2" charset="-122"/>
              </a:rPr>
            </a:br>
            <a:r>
              <a:rPr lang="en-GB" altLang="zh-CN" sz="2400">
                <a:ea typeface="宋体" panose="02010600030101010101" pitchFamily="2" charset="-122"/>
              </a:rPr>
              <a:t>intervening assignment, variables which are </a:t>
            </a:r>
            <a:br>
              <a:rPr lang="en-GB" altLang="zh-CN" sz="2400">
                <a:ea typeface="宋体" panose="02010600030101010101" pitchFamily="2" charset="-122"/>
              </a:rPr>
            </a:br>
            <a:r>
              <a:rPr lang="en-GB" altLang="zh-CN" sz="2400">
                <a:ea typeface="宋体" panose="02010600030101010101" pitchFamily="2" charset="-122"/>
              </a:rPr>
              <a:t>declared but never used, etc.</a:t>
            </a:r>
          </a:p>
          <a:p>
            <a:r>
              <a:rPr lang="en-GB" altLang="zh-CN" sz="2400">
                <a:solidFill>
                  <a:schemeClr val="accent1"/>
                </a:solidFill>
                <a:ea typeface="宋体" panose="02010600030101010101" pitchFamily="2" charset="-122"/>
              </a:rPr>
              <a:t>Interface analysis</a:t>
            </a:r>
            <a:r>
              <a:rPr lang="en-GB" altLang="zh-CN" sz="2400" i="1">
                <a:ea typeface="宋体" panose="02010600030101010101" pitchFamily="2" charset="-122"/>
              </a:rPr>
              <a:t>.</a:t>
            </a:r>
            <a:r>
              <a:rPr lang="en-GB" altLang="zh-CN" sz="2400">
                <a:ea typeface="宋体" panose="02010600030101010101" pitchFamily="2" charset="-122"/>
              </a:rPr>
              <a:t>  Checks the consistency of </a:t>
            </a:r>
            <a:br>
              <a:rPr lang="en-GB" altLang="zh-CN" sz="2400">
                <a:ea typeface="宋体" panose="02010600030101010101" pitchFamily="2" charset="-122"/>
              </a:rPr>
            </a:br>
            <a:r>
              <a:rPr lang="en-GB" altLang="zh-CN" sz="2400">
                <a:ea typeface="宋体" panose="02010600030101010101" pitchFamily="2" charset="-122"/>
              </a:rPr>
              <a:t>routine and procedure declarations and their </a:t>
            </a:r>
            <a:br>
              <a:rPr lang="en-GB" altLang="zh-CN" sz="2400">
                <a:ea typeface="宋体" panose="02010600030101010101" pitchFamily="2" charset="-122"/>
              </a:rPr>
            </a:br>
            <a:r>
              <a:rPr lang="en-GB" altLang="zh-CN" sz="2400">
                <a:ea typeface="宋体" panose="02010600030101010101" pitchFamily="2" charset="-122"/>
              </a:rPr>
              <a:t>use</a:t>
            </a: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Stages of static analysis</a:t>
            </a:r>
          </a:p>
        </p:txBody>
      </p:sp>
      <p:sp>
        <p:nvSpPr>
          <p:cNvPr id="33795" name="Rectangle 3"/>
          <p:cNvSpPr>
            <a:spLocks noGrp="1" noChangeArrowheads="1"/>
          </p:cNvSpPr>
          <p:nvPr>
            <p:ph type="body" idx="4294967295"/>
          </p:nvPr>
        </p:nvSpPr>
        <p:spPr>
          <a:xfrm>
            <a:off x="2514600" y="1676401"/>
            <a:ext cx="7804150" cy="4659313"/>
          </a:xfrm>
          <a:noFill/>
        </p:spPr>
        <p:txBody>
          <a:bodyPr vert="horz" lIns="90840" tIns="44623" rIns="90840" bIns="44623" rtlCol="0">
            <a:normAutofit/>
          </a:bodyPr>
          <a:lstStyle/>
          <a:p>
            <a:r>
              <a:rPr lang="en-GB" altLang="zh-CN">
                <a:solidFill>
                  <a:schemeClr val="accent1"/>
                </a:solidFill>
                <a:ea typeface="宋体" panose="02010600030101010101" pitchFamily="2" charset="-122"/>
              </a:rPr>
              <a:t>Information flow analysis</a:t>
            </a:r>
            <a:r>
              <a:rPr lang="en-GB" altLang="zh-CN" i="1">
                <a:ea typeface="宋体" panose="02010600030101010101" pitchFamily="2" charset="-122"/>
              </a:rPr>
              <a:t>.</a:t>
            </a:r>
            <a:r>
              <a:rPr lang="en-GB" altLang="zh-CN">
                <a:ea typeface="宋体" panose="02010600030101010101" pitchFamily="2" charset="-122"/>
              </a:rPr>
              <a:t>  Identifies the </a:t>
            </a:r>
            <a:br>
              <a:rPr lang="en-GB" altLang="zh-CN">
                <a:ea typeface="宋体" panose="02010600030101010101" pitchFamily="2" charset="-122"/>
              </a:rPr>
            </a:br>
            <a:r>
              <a:rPr lang="en-GB" altLang="zh-CN">
                <a:ea typeface="宋体" panose="02010600030101010101" pitchFamily="2" charset="-122"/>
              </a:rPr>
              <a:t>dependencies of output variables. Does not </a:t>
            </a:r>
            <a:br>
              <a:rPr lang="en-GB" altLang="zh-CN">
                <a:ea typeface="宋体" panose="02010600030101010101" pitchFamily="2" charset="-122"/>
              </a:rPr>
            </a:br>
            <a:r>
              <a:rPr lang="en-GB" altLang="zh-CN">
                <a:ea typeface="宋体" panose="02010600030101010101" pitchFamily="2" charset="-122"/>
              </a:rPr>
              <a:t>detect anomalies itself but highlights </a:t>
            </a:r>
            <a:br>
              <a:rPr lang="en-GB" altLang="zh-CN">
                <a:ea typeface="宋体" panose="02010600030101010101" pitchFamily="2" charset="-122"/>
              </a:rPr>
            </a:br>
            <a:r>
              <a:rPr lang="en-GB" altLang="zh-CN">
                <a:ea typeface="宋体" panose="02010600030101010101" pitchFamily="2" charset="-122"/>
              </a:rPr>
              <a:t>information for code inspection or review</a:t>
            </a:r>
          </a:p>
          <a:p>
            <a:r>
              <a:rPr lang="en-GB" altLang="zh-CN">
                <a:solidFill>
                  <a:schemeClr val="accent1"/>
                </a:solidFill>
                <a:ea typeface="宋体" panose="02010600030101010101" pitchFamily="2" charset="-122"/>
              </a:rPr>
              <a:t>Path analysis</a:t>
            </a:r>
            <a:r>
              <a:rPr lang="en-GB" altLang="zh-CN" i="1">
                <a:ea typeface="宋体" panose="02010600030101010101" pitchFamily="2" charset="-122"/>
              </a:rPr>
              <a:t>.</a:t>
            </a:r>
            <a:r>
              <a:rPr lang="en-GB" altLang="zh-CN">
                <a:ea typeface="宋体" panose="02010600030101010101" pitchFamily="2" charset="-122"/>
              </a:rPr>
              <a:t>  Identifies paths through the program and sets out the statements executed in that path. Again, potentially useful in the review process</a:t>
            </a:r>
          </a:p>
          <a:p>
            <a:r>
              <a:rPr lang="en-GB" altLang="zh-CN">
                <a:ea typeface="宋体" panose="02010600030101010101" pitchFamily="2" charset="-122"/>
              </a:rPr>
              <a:t>Both these stages generate vast amounts of information. They must be used with care.</a:t>
            </a:r>
          </a:p>
        </p:txBody>
      </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6"/>
          <p:cNvSpPr>
            <a:spLocks noGrp="1" noChangeArrowheads="1"/>
          </p:cNvSpPr>
          <p:nvPr>
            <p:ph type="title" idx="4294967295"/>
          </p:nvPr>
        </p:nvSpPr>
        <p:spPr/>
        <p:txBody>
          <a:bodyPr/>
          <a:lstStyle/>
          <a:p>
            <a:r>
              <a:rPr lang="en-GB" altLang="zh-CN">
                <a:ea typeface="宋体" panose="02010600030101010101" pitchFamily="2" charset="-122"/>
              </a:rPr>
              <a:t>LINT static analysis</a:t>
            </a:r>
          </a:p>
        </p:txBody>
      </p:sp>
      <p:sp>
        <p:nvSpPr>
          <p:cNvPr id="34819" name="Rectangle 8"/>
          <p:cNvSpPr>
            <a:spLocks noChangeArrowheads="1"/>
          </p:cNvSpPr>
          <p:nvPr/>
        </p:nvSpPr>
        <p:spPr bwMode="auto">
          <a:xfrm>
            <a:off x="2286000" y="1676400"/>
            <a:ext cx="6858000" cy="4648200"/>
          </a:xfrm>
          <a:prstGeom prst="rect">
            <a:avLst/>
          </a:prstGeom>
          <a:solidFill>
            <a:srgbClr val="CCFF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lvl1pPr>
              <a:defRPr sz="2400" b="1">
                <a:solidFill>
                  <a:schemeClr val="tx1"/>
                </a:solidFill>
                <a:latin typeface="Times" panose="02020603050405020304" pitchFamily="18" charset="0"/>
              </a:defRPr>
            </a:lvl1pPr>
            <a:lvl2pPr marL="742950" indent="-285750">
              <a:defRPr sz="2400" b="1">
                <a:solidFill>
                  <a:schemeClr val="tx1"/>
                </a:solidFill>
                <a:latin typeface="Times" panose="02020603050405020304" pitchFamily="18" charset="0"/>
              </a:defRPr>
            </a:lvl2pPr>
            <a:lvl3pPr marL="1143000" indent="-228600">
              <a:defRPr sz="2400" b="1">
                <a:solidFill>
                  <a:schemeClr val="tx1"/>
                </a:solidFill>
                <a:latin typeface="Times" panose="02020603050405020304" pitchFamily="18" charset="0"/>
              </a:defRPr>
            </a:lvl3pPr>
            <a:lvl4pPr marL="1600200" indent="-228600">
              <a:defRPr sz="2400" b="1">
                <a:solidFill>
                  <a:schemeClr val="tx1"/>
                </a:solidFill>
                <a:latin typeface="Times" panose="02020603050405020304" pitchFamily="18" charset="0"/>
              </a:defRPr>
            </a:lvl4pPr>
            <a:lvl5pPr marL="2057400" indent="-228600">
              <a:defRPr sz="2400" b="1">
                <a:solidFill>
                  <a:schemeClr val="tx1"/>
                </a:solidFill>
                <a:latin typeface="Times" panose="02020603050405020304" pitchFamily="18" charset="0"/>
              </a:defRPr>
            </a:lvl5pPr>
            <a:lvl6pPr marL="2514600" indent="-228600" eaLnBrk="0" fontAlgn="base" hangingPunct="0">
              <a:spcBef>
                <a:spcPct val="0"/>
              </a:spcBef>
              <a:spcAft>
                <a:spcPct val="0"/>
              </a:spcAft>
              <a:defRPr sz="2400" b="1">
                <a:solidFill>
                  <a:schemeClr val="tx1"/>
                </a:solidFill>
                <a:latin typeface="Times" panose="02020603050405020304" pitchFamily="18" charset="0"/>
              </a:defRPr>
            </a:lvl6pPr>
            <a:lvl7pPr marL="2971800" indent="-228600" eaLnBrk="0" fontAlgn="base" hangingPunct="0">
              <a:spcBef>
                <a:spcPct val="0"/>
              </a:spcBef>
              <a:spcAft>
                <a:spcPct val="0"/>
              </a:spcAft>
              <a:defRPr sz="2400" b="1">
                <a:solidFill>
                  <a:schemeClr val="tx1"/>
                </a:solidFill>
                <a:latin typeface="Times" panose="02020603050405020304" pitchFamily="18" charset="0"/>
              </a:defRPr>
            </a:lvl7pPr>
            <a:lvl8pPr marL="3429000" indent="-228600" eaLnBrk="0" fontAlgn="base" hangingPunct="0">
              <a:spcBef>
                <a:spcPct val="0"/>
              </a:spcBef>
              <a:spcAft>
                <a:spcPct val="0"/>
              </a:spcAft>
              <a:defRPr sz="2400" b="1">
                <a:solidFill>
                  <a:schemeClr val="tx1"/>
                </a:solidFill>
                <a:latin typeface="Times" panose="02020603050405020304" pitchFamily="18" charset="0"/>
              </a:defRPr>
            </a:lvl8pPr>
            <a:lvl9pPr marL="3886200" indent="-228600" eaLnBrk="0" fontAlgn="base" hangingPunct="0">
              <a:spcBef>
                <a:spcPct val="0"/>
              </a:spcBef>
              <a:spcAft>
                <a:spcPct val="0"/>
              </a:spcAft>
              <a:defRPr sz="2400" b="1">
                <a:solidFill>
                  <a:schemeClr val="tx1"/>
                </a:solidFill>
                <a:latin typeface="Times" panose="02020603050405020304" pitchFamily="18" charset="0"/>
              </a:defRPr>
            </a:lvl9pPr>
          </a:lstStyle>
          <a:p>
            <a:endParaRPr lang="zh-CN" altLang="en-US">
              <a:ea typeface="宋体" panose="02010600030101010101" pitchFamily="2" charset="-122"/>
            </a:endParaRPr>
          </a:p>
        </p:txBody>
      </p:sp>
      <p:graphicFrame>
        <p:nvGraphicFramePr>
          <p:cNvPr id="34820" name="Object 11"/>
          <p:cNvGraphicFramePr>
            <a:graphicFrameLocks noChangeAspect="1"/>
          </p:cNvGraphicFramePr>
          <p:nvPr/>
        </p:nvGraphicFramePr>
        <p:xfrm>
          <a:off x="3200400" y="1752600"/>
          <a:ext cx="4648200" cy="4637088"/>
        </p:xfrm>
        <a:graphic>
          <a:graphicData uri="http://schemas.openxmlformats.org/presentationml/2006/ole">
            <mc:AlternateContent xmlns:mc="http://schemas.openxmlformats.org/markup-compatibility/2006">
              <mc:Choice xmlns:v="urn:schemas-microsoft-com:vml" Requires="v">
                <p:oleObj spid="_x0000_s6156" r:id="rId3" imgW="21945600" imgH="12750800" progId="Word.Document.8">
                  <p:embed/>
                </p:oleObj>
              </mc:Choice>
              <mc:Fallback>
                <p:oleObj r:id="rId3" imgW="21945600" imgH="12750800" progId="Word.Document.8">
                  <p:embed/>
                  <p:pic>
                    <p:nvPicPr>
                      <p:cNvPr id="0" name="Object 11"/>
                      <p:cNvPicPr>
                        <a:picLocks noChangeAspect="1" noChangeArrowheads="1"/>
                      </p:cNvPicPr>
                      <p:nvPr/>
                    </p:nvPicPr>
                    <p:blipFill>
                      <a:blip r:embed="rId4">
                        <a:extLst>
                          <a:ext uri="{28A0092B-C50C-407E-A947-70E740481C1C}">
                            <a14:useLocalDpi xmlns:a14="http://schemas.microsoft.com/office/drawing/2010/main" val="0"/>
                          </a:ext>
                        </a:extLst>
                      </a:blip>
                      <a:srcRect r="41655"/>
                      <a:stretch>
                        <a:fillRect/>
                      </a:stretch>
                    </p:blipFill>
                    <p:spPr bwMode="auto">
                      <a:xfrm>
                        <a:off x="3200400" y="1752600"/>
                        <a:ext cx="4648200" cy="46370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1999"/>
                                </a:srgbClr>
                              </a:outerShdw>
                            </a:effectLst>
                          </a14:hiddenEffects>
                        </a:ext>
                      </a:extLst>
                    </p:spPr>
                  </p:pic>
                </p:oleObj>
              </mc:Fallback>
            </mc:AlternateContent>
          </a:graphicData>
        </a:graphic>
      </p:graphicFrame>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idx="4294967295"/>
          </p:nvPr>
        </p:nvSpPr>
        <p:spPr/>
        <p:txBody>
          <a:bodyPr/>
          <a:lstStyle/>
          <a:p>
            <a:r>
              <a:rPr lang="en-GB" altLang="zh-CN">
                <a:ea typeface="宋体" panose="02010600030101010101" pitchFamily="2" charset="-122"/>
              </a:rPr>
              <a:t>Use of static analysis</a:t>
            </a:r>
          </a:p>
        </p:txBody>
      </p:sp>
      <p:sp>
        <p:nvSpPr>
          <p:cNvPr id="35843" name="Rectangle 3"/>
          <p:cNvSpPr>
            <a:spLocks noGrp="1" noChangeArrowheads="1"/>
          </p:cNvSpPr>
          <p:nvPr>
            <p:ph type="body" idx="4294967295"/>
          </p:nvPr>
        </p:nvSpPr>
        <p:spPr/>
        <p:txBody>
          <a:bodyPr/>
          <a:lstStyle/>
          <a:p>
            <a:r>
              <a:rPr lang="en-GB" altLang="zh-CN">
                <a:ea typeface="宋体" panose="02010600030101010101" pitchFamily="2" charset="-122"/>
              </a:rPr>
              <a:t>Particularly valuable when a language such as C is used which has weak typing and hence many errors are undetected by the compiler,</a:t>
            </a:r>
          </a:p>
          <a:p>
            <a:r>
              <a:rPr lang="en-GB" altLang="zh-CN">
                <a:ea typeface="宋体" panose="02010600030101010101" pitchFamily="2" charset="-122"/>
              </a:rPr>
              <a:t>Less cost-effective for languages like Java that have strong type checking and can therefore detect many errors during compilation.</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idx="4294967295"/>
          </p:nvPr>
        </p:nvSpPr>
        <p:spPr/>
        <p:txBody>
          <a:bodyPr/>
          <a:lstStyle/>
          <a:p>
            <a:r>
              <a:rPr lang="en-US" altLang="zh-CN"/>
              <a:t>Verification and formal methods</a:t>
            </a:r>
          </a:p>
        </p:txBody>
      </p:sp>
      <p:sp>
        <p:nvSpPr>
          <p:cNvPr id="36867" name="Rectangle 3"/>
          <p:cNvSpPr>
            <a:spLocks noGrp="1" noChangeArrowheads="1"/>
          </p:cNvSpPr>
          <p:nvPr>
            <p:ph type="body" idx="4294967295"/>
          </p:nvPr>
        </p:nvSpPr>
        <p:spPr/>
        <p:txBody>
          <a:bodyPr/>
          <a:lstStyle/>
          <a:p>
            <a:r>
              <a:rPr lang="en-US" altLang="zh-CN"/>
              <a:t>Formal methods can be used when a mathematical specification of the system is produced.</a:t>
            </a:r>
          </a:p>
          <a:p>
            <a:r>
              <a:rPr lang="en-US" altLang="zh-CN"/>
              <a:t>They are the ultimate static verification technique.</a:t>
            </a:r>
          </a:p>
          <a:p>
            <a:r>
              <a:rPr lang="en-US" altLang="zh-CN"/>
              <a:t>They involve detailed mathematical analysis of the specification and may develop formal arguments that a program conforms to its mathematical specification.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6"/>
          <p:cNvSpPr txBox="1"/>
          <p:nvPr/>
        </p:nvSpPr>
        <p:spPr>
          <a:xfrm>
            <a:off x="443585" y="173615"/>
            <a:ext cx="2749471" cy="400110"/>
          </a:xfrm>
          <a:prstGeom prst="rect">
            <a:avLst/>
          </a:prstGeom>
          <a:noFill/>
        </p:spPr>
        <p:txBody>
          <a:bodyPr wrap="none" rtlCol="0">
            <a:spAutoFit/>
          </a:bodyPr>
          <a:lstStyle/>
          <a:p>
            <a:r>
              <a:rPr lang="zh-CN" altLang="en-US" sz="2000" dirty="0">
                <a:solidFill>
                  <a:srgbClr val="002B41"/>
                </a:solidFill>
                <a:latin typeface="微软雅黑" panose="020B0503020204020204" pitchFamily="34" charset="-122"/>
                <a:ea typeface="微软雅黑" panose="020B0503020204020204" pitchFamily="34" charset="-122"/>
              </a:rPr>
              <a:t>例子：成龙洗发水广告</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23" name="图片 2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6468" y="2441276"/>
            <a:ext cx="2567577" cy="1925683"/>
          </a:xfrm>
          <a:prstGeom prst="rect">
            <a:avLst/>
          </a:prstGeom>
        </p:spPr>
      </p:pic>
      <p:pic>
        <p:nvPicPr>
          <p:cNvPr id="24" name="图片 23"/>
          <p:cNvPicPr>
            <a:picLocks noChangeAspect="1"/>
          </p:cNvPicPr>
          <p:nvPr/>
        </p:nvPicPr>
        <p:blipFill>
          <a:blip r:embed="rId3"/>
          <a:stretch>
            <a:fillRect/>
          </a:stretch>
        </p:blipFill>
        <p:spPr>
          <a:xfrm>
            <a:off x="10064975" y="2166727"/>
            <a:ext cx="1399523" cy="2699571"/>
          </a:xfrm>
          <a:prstGeom prst="rect">
            <a:avLst/>
          </a:prstGeom>
        </p:spPr>
      </p:pic>
      <p:sp>
        <p:nvSpPr>
          <p:cNvPr id="27" name="右箭头 26"/>
          <p:cNvSpPr/>
          <p:nvPr/>
        </p:nvSpPr>
        <p:spPr>
          <a:xfrm>
            <a:off x="7053686" y="3095600"/>
            <a:ext cx="2073054" cy="32225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4" name="文本框 33"/>
          <p:cNvSpPr txBox="1"/>
          <p:nvPr/>
        </p:nvSpPr>
        <p:spPr>
          <a:xfrm>
            <a:off x="4343026" y="2050089"/>
            <a:ext cx="874459" cy="461665"/>
          </a:xfrm>
          <a:prstGeom prst="rect">
            <a:avLst/>
          </a:prstGeom>
          <a:noFill/>
        </p:spPr>
        <p:txBody>
          <a:bodyPr wrap="square" rtlCol="0">
            <a:spAutoFit/>
          </a:bodyPr>
          <a:lstStyle/>
          <a:p>
            <a:r>
              <a:rPr lang="en-US" altLang="zh-CN" sz="2400" dirty="0"/>
              <a:t>? ? ?</a:t>
            </a:r>
            <a:endParaRPr lang="zh-CN" altLang="en-US" sz="2400" dirty="0"/>
          </a:p>
        </p:txBody>
      </p:sp>
      <p:sp>
        <p:nvSpPr>
          <p:cNvPr id="37" name="TextBox 76"/>
          <p:cNvSpPr txBox="1"/>
          <p:nvPr/>
        </p:nvSpPr>
        <p:spPr>
          <a:xfrm>
            <a:off x="7002280" y="3572879"/>
            <a:ext cx="2076664" cy="646331"/>
          </a:xfrm>
          <a:prstGeom prst="rect">
            <a:avLst/>
          </a:prstGeom>
          <a:noFill/>
        </p:spPr>
        <p:txBody>
          <a:bodyPr wrap="square" rtlCol="0">
            <a:spAutoFit/>
          </a:bodyPr>
          <a:lstStyle/>
          <a:p>
            <a:pPr algn="ctr"/>
            <a:r>
              <a:rPr lang="zh-CN" altLang="en-US" dirty="0">
                <a:solidFill>
                  <a:srgbClr val="002B41"/>
                </a:solidFill>
                <a:latin typeface="微软雅黑" panose="020B0503020204020204" pitchFamily="34" charset="-122"/>
                <a:ea typeface="微软雅黑" panose="020B0503020204020204" pitchFamily="34" charset="-122"/>
              </a:rPr>
              <a:t>如何保证这款洗发水是可信的？</a:t>
            </a:r>
          </a:p>
        </p:txBody>
      </p:sp>
      <p:pic>
        <p:nvPicPr>
          <p:cNvPr id="1026" name="Picture 2" descr="https://gss3.bdstatic.com/7Po3dSag_xI4khGkpoWK1HF6hhy/baike/c0%3Dbaike92%2C5%2C5%2C92%2C30/sign=c6f74fbb86025aafc73f76999a84c001/359b033b5bb5c9ea022a0a98d139b6003bf3b3eb.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8498" y="1735172"/>
            <a:ext cx="2605899" cy="311286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76"/>
          <p:cNvSpPr txBox="1"/>
          <p:nvPr/>
        </p:nvSpPr>
        <p:spPr>
          <a:xfrm>
            <a:off x="631787" y="5321209"/>
            <a:ext cx="2197157" cy="307777"/>
          </a:xfrm>
          <a:prstGeom prst="rect">
            <a:avLst/>
          </a:prstGeom>
          <a:noFill/>
        </p:spPr>
        <p:txBody>
          <a:bodyPr wrap="square" rtlCol="0">
            <a:spAutoFit/>
          </a:bodyPr>
          <a:lstStyle/>
          <a:p>
            <a:pPr algn="ctr"/>
            <a:r>
              <a:rPr lang="en-US" altLang="zh-CN" sz="1400" dirty="0">
                <a:solidFill>
                  <a:srgbClr val="002B41"/>
                </a:solidFill>
                <a:latin typeface="微软雅黑" panose="020B0503020204020204" pitchFamily="34" charset="-122"/>
                <a:ea typeface="微软雅黑" panose="020B0503020204020204" pitchFamily="34" charset="-122"/>
              </a:rPr>
              <a:t>BBC</a:t>
            </a:r>
            <a:r>
              <a:rPr lang="zh-CN" altLang="en-US" sz="1400" dirty="0">
                <a:solidFill>
                  <a:srgbClr val="002B41"/>
                </a:solidFill>
                <a:latin typeface="微软雅黑" panose="020B0503020204020204" pitchFamily="34" charset="-122"/>
                <a:ea typeface="微软雅黑" panose="020B0503020204020204" pitchFamily="34" charset="-122"/>
              </a:rPr>
              <a:t>关于中国新字的报道</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additive="base">
                                        <p:cTn id="12" dur="500" fill="hold"/>
                                        <p:tgtEl>
                                          <p:spTgt spid="24"/>
                                        </p:tgtEl>
                                        <p:attrNameLst>
                                          <p:attrName>ppt_x</p:attrName>
                                        </p:attrNameLst>
                                      </p:cBhvr>
                                      <p:tavLst>
                                        <p:tav tm="0">
                                          <p:val>
                                            <p:strVal val="#ppt_x"/>
                                          </p:val>
                                        </p:tav>
                                        <p:tav tm="100000">
                                          <p:val>
                                            <p:strVal val="#ppt_x"/>
                                          </p:val>
                                        </p:tav>
                                      </p:tavLst>
                                    </p:anim>
                                    <p:anim calcmode="lin" valueType="num">
                                      <p:cBhvr additive="base">
                                        <p:cTn id="13" dur="500" fill="hold"/>
                                        <p:tgtEl>
                                          <p:spTgt spid="24"/>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 calcmode="lin" valueType="num">
                                      <p:cBhvr additive="base">
                                        <p:cTn id="16" dur="500" fill="hold"/>
                                        <p:tgtEl>
                                          <p:spTgt spid="27"/>
                                        </p:tgtEl>
                                        <p:attrNameLst>
                                          <p:attrName>ppt_x</p:attrName>
                                        </p:attrNameLst>
                                      </p:cBhvr>
                                      <p:tavLst>
                                        <p:tav tm="0">
                                          <p:val>
                                            <p:strVal val="#ppt_x"/>
                                          </p:val>
                                        </p:tav>
                                        <p:tav tm="100000">
                                          <p:val>
                                            <p:strVal val="#ppt_x"/>
                                          </p:val>
                                        </p:tav>
                                      </p:tavLst>
                                    </p:anim>
                                    <p:anim calcmode="lin" valueType="num">
                                      <p:cBhvr additive="base">
                                        <p:cTn id="17"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1000"/>
                                        <p:tgtEl>
                                          <p:spTgt spid="34"/>
                                        </p:tgtEl>
                                      </p:cBhvr>
                                    </p:animEffect>
                                    <p:anim calcmode="lin" valueType="num">
                                      <p:cBhvr>
                                        <p:cTn id="23" dur="1000" fill="hold"/>
                                        <p:tgtEl>
                                          <p:spTgt spid="34"/>
                                        </p:tgtEl>
                                        <p:attrNameLst>
                                          <p:attrName>ppt_x</p:attrName>
                                        </p:attrNameLst>
                                      </p:cBhvr>
                                      <p:tavLst>
                                        <p:tav tm="0">
                                          <p:val>
                                            <p:strVal val="#ppt_x"/>
                                          </p:val>
                                        </p:tav>
                                        <p:tav tm="100000">
                                          <p:val>
                                            <p:strVal val="#ppt_x"/>
                                          </p:val>
                                        </p:tav>
                                      </p:tavLst>
                                    </p:anim>
                                    <p:anim calcmode="lin" valueType="num">
                                      <p:cBhvr>
                                        <p:cTn id="24" dur="1000" fill="hold"/>
                                        <p:tgtEl>
                                          <p:spTgt spid="3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4" grpId="0"/>
      <p:bldP spid="37"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body" idx="4294967295"/>
          </p:nvPr>
        </p:nvSpPr>
        <p:spPr>
          <a:noFill/>
        </p:spPr>
        <p:txBody>
          <a:bodyPr vert="horz" lIns="90840" tIns="44623" rIns="90840" bIns="44623" rtlCol="0">
            <a:normAutofit/>
          </a:bodyPr>
          <a:lstStyle/>
          <a:p>
            <a:r>
              <a:rPr lang="en-GB" altLang="en-US" sz="2400"/>
              <a:t>The name is derived from the 'Cleanroom' </a:t>
            </a:r>
            <a:br>
              <a:rPr lang="en-GB" altLang="en-US" sz="2400"/>
            </a:br>
            <a:r>
              <a:rPr lang="en-GB" altLang="en-US" sz="2400"/>
              <a:t>process in semiconductor fabrication. The </a:t>
            </a:r>
            <a:br>
              <a:rPr lang="en-GB" altLang="en-US" sz="2400"/>
            </a:br>
            <a:r>
              <a:rPr lang="en-GB" altLang="en-US" sz="2400"/>
              <a:t>philosophy is defect avoidance rather than </a:t>
            </a:r>
            <a:br>
              <a:rPr lang="en-GB" altLang="en-US" sz="2400"/>
            </a:br>
            <a:r>
              <a:rPr lang="en-GB" altLang="en-US" sz="2400"/>
              <a:t>defect removal.</a:t>
            </a:r>
          </a:p>
          <a:p>
            <a:r>
              <a:rPr lang="en-GB" altLang="en-US" sz="2400"/>
              <a:t>This software development process is based on:</a:t>
            </a:r>
          </a:p>
          <a:p>
            <a:pPr lvl="1"/>
            <a:r>
              <a:rPr lang="en-GB" altLang="en-US" sz="2000"/>
              <a:t>Incremental development;</a:t>
            </a:r>
          </a:p>
          <a:p>
            <a:pPr lvl="1"/>
            <a:r>
              <a:rPr lang="en-GB" altLang="en-US" sz="2000"/>
              <a:t>Formal specification;</a:t>
            </a:r>
          </a:p>
          <a:p>
            <a:pPr lvl="1"/>
            <a:r>
              <a:rPr lang="en-GB" altLang="en-US" sz="2000"/>
              <a:t>Static verification using correctness arguments;</a:t>
            </a:r>
          </a:p>
          <a:p>
            <a:pPr lvl="1"/>
            <a:r>
              <a:rPr lang="en-GB" altLang="en-US" sz="2000"/>
              <a:t>Statistical testing to determine program reliability.</a:t>
            </a:r>
          </a:p>
        </p:txBody>
      </p:sp>
      <p:sp>
        <p:nvSpPr>
          <p:cNvPr id="37891" name="Rectangle 3"/>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Cleanroom software development</a:t>
            </a:r>
          </a:p>
        </p:txBody>
      </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The Cleanroom process</a:t>
            </a:r>
          </a:p>
        </p:txBody>
      </p:sp>
      <p:sp>
        <p:nvSpPr>
          <p:cNvPr id="38915" name="Rectangle 4"/>
          <p:cNvSpPr>
            <a:spLocks noChangeArrowheads="1"/>
          </p:cNvSpPr>
          <p:nvPr/>
        </p:nvSpPr>
        <p:spPr bwMode="auto">
          <a:xfrm>
            <a:off x="1981200" y="2057400"/>
            <a:ext cx="8458200" cy="3886200"/>
          </a:xfrm>
          <a:prstGeom prst="rect">
            <a:avLst/>
          </a:prstGeom>
          <a:solidFill>
            <a:srgbClr val="CCFF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alpha val="71999"/>
                    </a:schemeClr>
                  </a:outerShdw>
                </a:effectLst>
              </a14:hiddenEffects>
            </a:ext>
          </a:extLst>
        </p:spPr>
        <p:txBody>
          <a:bodyPr wrap="none" anchor="ctr"/>
          <a:lstStyle>
            <a:lvl1pPr>
              <a:defRPr sz="2400" b="1">
                <a:solidFill>
                  <a:schemeClr val="tx1"/>
                </a:solidFill>
                <a:latin typeface="Times" panose="02020603050405020304" pitchFamily="18" charset="0"/>
              </a:defRPr>
            </a:lvl1pPr>
            <a:lvl2pPr marL="742950" indent="-285750">
              <a:defRPr sz="2400" b="1">
                <a:solidFill>
                  <a:schemeClr val="tx1"/>
                </a:solidFill>
                <a:latin typeface="Times" panose="02020603050405020304" pitchFamily="18" charset="0"/>
              </a:defRPr>
            </a:lvl2pPr>
            <a:lvl3pPr marL="1143000" indent="-228600">
              <a:defRPr sz="2400" b="1">
                <a:solidFill>
                  <a:schemeClr val="tx1"/>
                </a:solidFill>
                <a:latin typeface="Times" panose="02020603050405020304" pitchFamily="18" charset="0"/>
              </a:defRPr>
            </a:lvl3pPr>
            <a:lvl4pPr marL="1600200" indent="-228600">
              <a:defRPr sz="2400" b="1">
                <a:solidFill>
                  <a:schemeClr val="tx1"/>
                </a:solidFill>
                <a:latin typeface="Times" panose="02020603050405020304" pitchFamily="18" charset="0"/>
              </a:defRPr>
            </a:lvl4pPr>
            <a:lvl5pPr marL="2057400" indent="-228600">
              <a:defRPr sz="2400" b="1">
                <a:solidFill>
                  <a:schemeClr val="tx1"/>
                </a:solidFill>
                <a:latin typeface="Times" panose="02020603050405020304" pitchFamily="18" charset="0"/>
              </a:defRPr>
            </a:lvl5pPr>
            <a:lvl6pPr marL="2514600" indent="-228600" eaLnBrk="0" fontAlgn="base" hangingPunct="0">
              <a:spcBef>
                <a:spcPct val="0"/>
              </a:spcBef>
              <a:spcAft>
                <a:spcPct val="0"/>
              </a:spcAft>
              <a:defRPr sz="2400" b="1">
                <a:solidFill>
                  <a:schemeClr val="tx1"/>
                </a:solidFill>
                <a:latin typeface="Times" panose="02020603050405020304" pitchFamily="18" charset="0"/>
              </a:defRPr>
            </a:lvl6pPr>
            <a:lvl7pPr marL="2971800" indent="-228600" eaLnBrk="0" fontAlgn="base" hangingPunct="0">
              <a:spcBef>
                <a:spcPct val="0"/>
              </a:spcBef>
              <a:spcAft>
                <a:spcPct val="0"/>
              </a:spcAft>
              <a:defRPr sz="2400" b="1">
                <a:solidFill>
                  <a:schemeClr val="tx1"/>
                </a:solidFill>
                <a:latin typeface="Times" panose="02020603050405020304" pitchFamily="18" charset="0"/>
              </a:defRPr>
            </a:lvl7pPr>
            <a:lvl8pPr marL="3429000" indent="-228600" eaLnBrk="0" fontAlgn="base" hangingPunct="0">
              <a:spcBef>
                <a:spcPct val="0"/>
              </a:spcBef>
              <a:spcAft>
                <a:spcPct val="0"/>
              </a:spcAft>
              <a:defRPr sz="2400" b="1">
                <a:solidFill>
                  <a:schemeClr val="tx1"/>
                </a:solidFill>
                <a:latin typeface="Times" panose="02020603050405020304" pitchFamily="18" charset="0"/>
              </a:defRPr>
            </a:lvl8pPr>
            <a:lvl9pPr marL="3886200" indent="-228600" eaLnBrk="0" fontAlgn="base" hangingPunct="0">
              <a:spcBef>
                <a:spcPct val="0"/>
              </a:spcBef>
              <a:spcAft>
                <a:spcPct val="0"/>
              </a:spcAft>
              <a:defRPr sz="2400" b="1">
                <a:solidFill>
                  <a:schemeClr val="tx1"/>
                </a:solidFill>
                <a:latin typeface="Times" panose="02020603050405020304" pitchFamily="18" charset="0"/>
              </a:defRPr>
            </a:lvl9pPr>
          </a:lstStyle>
          <a:p>
            <a:endParaRPr lang="zh-CN" altLang="en-US">
              <a:ea typeface="宋体" panose="02010600030101010101" pitchFamily="2" charset="-122"/>
            </a:endParaRPr>
          </a:p>
        </p:txBody>
      </p:sp>
      <p:pic>
        <p:nvPicPr>
          <p:cNvPr id="38916"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2200" y="2743201"/>
            <a:ext cx="7772400" cy="244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Key points</a:t>
            </a:r>
          </a:p>
        </p:txBody>
      </p:sp>
      <p:sp>
        <p:nvSpPr>
          <p:cNvPr id="39939" name="Rectangle 3"/>
          <p:cNvSpPr>
            <a:spLocks noGrp="1" noChangeArrowheads="1"/>
          </p:cNvSpPr>
          <p:nvPr>
            <p:ph type="body" idx="4294967295"/>
          </p:nvPr>
        </p:nvSpPr>
        <p:spPr>
          <a:noFill/>
        </p:spPr>
        <p:txBody>
          <a:bodyPr vert="horz" lIns="90840" tIns="44623" rIns="90840" bIns="44623" rtlCol="0">
            <a:normAutofit/>
          </a:bodyPr>
          <a:lstStyle/>
          <a:p>
            <a:r>
              <a:rPr lang="en-GB" altLang="zh-CN" dirty="0">
                <a:ea typeface="宋体" panose="02010600030101010101" pitchFamily="2" charset="-122"/>
              </a:rPr>
              <a:t>Verification and validation are not the same thing. Verification shows conformance with specification; validation shows that the program meets the customer’s needs.</a:t>
            </a:r>
          </a:p>
          <a:p>
            <a:r>
              <a:rPr lang="en-GB" altLang="zh-CN" dirty="0">
                <a:ea typeface="宋体" panose="02010600030101010101" pitchFamily="2" charset="-122"/>
              </a:rPr>
              <a:t>Test plans should be drawn up to guide the testing process.</a:t>
            </a:r>
          </a:p>
          <a:p>
            <a:r>
              <a:rPr lang="en-GB" altLang="zh-CN" dirty="0">
                <a:ea typeface="宋体" panose="02010600030101010101" pitchFamily="2" charset="-122"/>
              </a:rPr>
              <a:t>Static verification techniques involve examination and analysis of the program for error detection.</a:t>
            </a: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idx="4294967295"/>
          </p:nvPr>
        </p:nvSpPr>
        <p:spPr>
          <a:noFill/>
        </p:spPr>
        <p:txBody>
          <a:bodyPr vert="horz" lIns="90840" tIns="44623" rIns="90840" bIns="44623" rtlCol="0" anchor="ctr">
            <a:normAutofit/>
          </a:bodyPr>
          <a:lstStyle/>
          <a:p>
            <a:r>
              <a:rPr lang="en-GB" altLang="zh-CN">
                <a:ea typeface="宋体" panose="02010600030101010101" pitchFamily="2" charset="-122"/>
              </a:rPr>
              <a:t>Key points</a:t>
            </a:r>
          </a:p>
        </p:txBody>
      </p:sp>
      <p:sp>
        <p:nvSpPr>
          <p:cNvPr id="40963" name="Rectangle 3"/>
          <p:cNvSpPr>
            <a:spLocks noGrp="1" noChangeArrowheads="1"/>
          </p:cNvSpPr>
          <p:nvPr>
            <p:ph type="body" idx="4294967295"/>
          </p:nvPr>
        </p:nvSpPr>
        <p:spPr>
          <a:noFill/>
        </p:spPr>
        <p:txBody>
          <a:bodyPr vert="horz" lIns="90840" tIns="44623" rIns="90840" bIns="44623" rtlCol="0">
            <a:normAutofit/>
          </a:bodyPr>
          <a:lstStyle/>
          <a:p>
            <a:pPr>
              <a:lnSpc>
                <a:spcPct val="90000"/>
              </a:lnSpc>
            </a:pPr>
            <a:r>
              <a:rPr lang="en-GB" altLang="zh-CN" sz="2400" dirty="0">
                <a:ea typeface="宋体" panose="02010600030101010101" pitchFamily="2" charset="-122"/>
              </a:rPr>
              <a:t>Program inspections are very effective in discovering errors.</a:t>
            </a:r>
          </a:p>
          <a:p>
            <a:pPr>
              <a:lnSpc>
                <a:spcPct val="90000"/>
              </a:lnSpc>
            </a:pPr>
            <a:r>
              <a:rPr lang="en-GB" altLang="zh-CN" sz="2400" dirty="0">
                <a:ea typeface="宋体" panose="02010600030101010101" pitchFamily="2" charset="-122"/>
              </a:rPr>
              <a:t>Program code in inspections is systematically checked by a small team to locate software faults.</a:t>
            </a:r>
          </a:p>
          <a:p>
            <a:pPr>
              <a:lnSpc>
                <a:spcPct val="90000"/>
              </a:lnSpc>
            </a:pPr>
            <a:r>
              <a:rPr lang="en-GB" altLang="zh-CN" sz="2400" dirty="0">
                <a:ea typeface="宋体" panose="02010600030101010101" pitchFamily="2" charset="-122"/>
              </a:rPr>
              <a:t>Static analysis tools can discover program anomalies which may be an indication of faults in the code.</a:t>
            </a:r>
          </a:p>
          <a:p>
            <a:pPr>
              <a:lnSpc>
                <a:spcPct val="90000"/>
              </a:lnSpc>
            </a:pPr>
            <a:r>
              <a:rPr lang="en-GB" altLang="zh-CN" sz="2400" dirty="0">
                <a:ea typeface="宋体" panose="02010600030101010101" pitchFamily="2" charset="-122"/>
              </a:rPr>
              <a:t>The Cleanroom development process depends on incremental development, static verification and statistical testing.</a:t>
            </a:r>
          </a:p>
          <a:p>
            <a:pPr>
              <a:lnSpc>
                <a:spcPct val="90000"/>
              </a:lnSpc>
            </a:pPr>
            <a:endParaRPr lang="en-GB" altLang="zh-CN" sz="2400" dirty="0">
              <a:ea typeface="宋体" panose="02010600030101010101" pitchFamily="2" charset="-122"/>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tretch>
            <a:fillRect/>
          </a:stretch>
        </p:blipFill>
        <p:spPr>
          <a:xfrm>
            <a:off x="696896" y="2041333"/>
            <a:ext cx="4550053" cy="3052242"/>
          </a:xfrm>
          <a:prstGeom prst="rect">
            <a:avLst/>
          </a:prstGeom>
        </p:spPr>
      </p:pic>
      <p:pic>
        <p:nvPicPr>
          <p:cNvPr id="7" name="图片 6"/>
          <p:cNvPicPr>
            <a:picLocks noChangeAspect="1"/>
          </p:cNvPicPr>
          <p:nvPr/>
        </p:nvPicPr>
        <p:blipFill>
          <a:blip r:embed="rId3"/>
          <a:stretch>
            <a:fillRect/>
          </a:stretch>
        </p:blipFill>
        <p:spPr>
          <a:xfrm>
            <a:off x="702720" y="1808961"/>
            <a:ext cx="4543584" cy="3080396"/>
          </a:xfrm>
          <a:prstGeom prst="rect">
            <a:avLst/>
          </a:prstGeom>
        </p:spPr>
      </p:pic>
      <p:pic>
        <p:nvPicPr>
          <p:cNvPr id="6" name="图片 5"/>
          <p:cNvPicPr>
            <a:picLocks noChangeAspect="1"/>
          </p:cNvPicPr>
          <p:nvPr/>
        </p:nvPicPr>
        <p:blipFill>
          <a:blip r:embed="rId4"/>
          <a:stretch>
            <a:fillRect/>
          </a:stretch>
        </p:blipFill>
        <p:spPr>
          <a:xfrm>
            <a:off x="702719" y="1651282"/>
            <a:ext cx="4543585" cy="3039290"/>
          </a:xfrm>
          <a:prstGeom prst="rect">
            <a:avLst/>
          </a:prstGeom>
        </p:spPr>
      </p:pic>
      <p:sp>
        <p:nvSpPr>
          <p:cNvPr id="2" name="TextBox 76"/>
          <p:cNvSpPr txBox="1"/>
          <p:nvPr/>
        </p:nvSpPr>
        <p:spPr>
          <a:xfrm>
            <a:off x="443585" y="173615"/>
            <a:ext cx="2749471" cy="400110"/>
          </a:xfrm>
          <a:prstGeom prst="rect">
            <a:avLst/>
          </a:prstGeom>
          <a:noFill/>
        </p:spPr>
        <p:txBody>
          <a:bodyPr wrap="none" rtlCol="0">
            <a:spAutoFit/>
          </a:bodyPr>
          <a:lstStyle/>
          <a:p>
            <a:r>
              <a:rPr lang="zh-CN" altLang="en-US" sz="2000" dirty="0">
                <a:solidFill>
                  <a:srgbClr val="002B41"/>
                </a:solidFill>
                <a:latin typeface="微软雅黑" panose="020B0503020204020204" pitchFamily="34" charset="-122"/>
                <a:ea typeface="微软雅黑" panose="020B0503020204020204" pitchFamily="34" charset="-122"/>
              </a:rPr>
              <a:t>引子：成龙洗发水广告</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5" name="图片 4"/>
          <p:cNvPicPr>
            <a:picLocks noChangeAspect="1"/>
          </p:cNvPicPr>
          <p:nvPr/>
        </p:nvPicPr>
        <p:blipFill>
          <a:blip r:embed="rId5"/>
          <a:stretch>
            <a:fillRect/>
          </a:stretch>
        </p:blipFill>
        <p:spPr>
          <a:xfrm>
            <a:off x="705221" y="1448111"/>
            <a:ext cx="4541083" cy="3046161"/>
          </a:xfrm>
          <a:prstGeom prst="rect">
            <a:avLst/>
          </a:prstGeom>
        </p:spPr>
      </p:pic>
      <p:pic>
        <p:nvPicPr>
          <p:cNvPr id="29" name="图片 28"/>
          <p:cNvPicPr>
            <a:picLocks noChangeAspect="1"/>
          </p:cNvPicPr>
          <p:nvPr/>
        </p:nvPicPr>
        <p:blipFill>
          <a:blip r:embed="rId6"/>
          <a:stretch>
            <a:fillRect/>
          </a:stretch>
        </p:blipFill>
        <p:spPr>
          <a:xfrm>
            <a:off x="705221" y="1285335"/>
            <a:ext cx="4541083" cy="3013904"/>
          </a:xfrm>
          <a:prstGeom prst="rect">
            <a:avLst/>
          </a:prstGeom>
        </p:spPr>
      </p:pic>
      <p:pic>
        <p:nvPicPr>
          <p:cNvPr id="17" name="图片 16"/>
          <p:cNvPicPr>
            <a:picLocks noChangeAspect="1"/>
          </p:cNvPicPr>
          <p:nvPr/>
        </p:nvPicPr>
        <p:blipFill>
          <a:blip r:embed="rId7"/>
          <a:stretch>
            <a:fillRect/>
          </a:stretch>
        </p:blipFill>
        <p:spPr>
          <a:xfrm>
            <a:off x="8209229" y="1043284"/>
            <a:ext cx="874389" cy="1686628"/>
          </a:xfrm>
          <a:prstGeom prst="rect">
            <a:avLst/>
          </a:prstGeom>
        </p:spPr>
      </p:pic>
      <p:cxnSp>
        <p:nvCxnSpPr>
          <p:cNvPr id="12" name="直接箭头连接符 11"/>
          <p:cNvCxnSpPr/>
          <p:nvPr/>
        </p:nvCxnSpPr>
        <p:spPr>
          <a:xfrm flipV="1">
            <a:off x="7194430" y="2963597"/>
            <a:ext cx="948382" cy="154792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直接箭头连接符 13"/>
          <p:cNvCxnSpPr/>
          <p:nvPr/>
        </p:nvCxnSpPr>
        <p:spPr>
          <a:xfrm flipH="1" flipV="1">
            <a:off x="9148314" y="2963597"/>
            <a:ext cx="1026544" cy="145416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26" name="图片 2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509296" y="4656065"/>
            <a:ext cx="1745242" cy="1308932"/>
          </a:xfrm>
          <a:prstGeom prst="rect">
            <a:avLst/>
          </a:prstGeom>
        </p:spPr>
      </p:pic>
      <p:sp>
        <p:nvSpPr>
          <p:cNvPr id="21" name="文本框 20"/>
          <p:cNvSpPr txBox="1"/>
          <p:nvPr/>
        </p:nvSpPr>
        <p:spPr>
          <a:xfrm>
            <a:off x="9661586" y="3426796"/>
            <a:ext cx="184731" cy="369332"/>
          </a:xfrm>
          <a:prstGeom prst="rect">
            <a:avLst/>
          </a:prstGeom>
          <a:noFill/>
        </p:spPr>
        <p:txBody>
          <a:bodyPr wrap="none" rtlCol="0">
            <a:spAutoFit/>
          </a:bodyPr>
          <a:lstStyle/>
          <a:p>
            <a:endParaRPr lang="zh-CN" altLang="en-US" dirty="0"/>
          </a:p>
        </p:txBody>
      </p:sp>
      <p:sp>
        <p:nvSpPr>
          <p:cNvPr id="30" name="文本框 29"/>
          <p:cNvSpPr txBox="1"/>
          <p:nvPr/>
        </p:nvSpPr>
        <p:spPr>
          <a:xfrm>
            <a:off x="9753951" y="3325230"/>
            <a:ext cx="841813" cy="572464"/>
          </a:xfrm>
          <a:prstGeom prst="rect">
            <a:avLst/>
          </a:prstGeom>
          <a:noFill/>
        </p:spPr>
        <p:txBody>
          <a:bodyPr wrap="square" rtlCol="0">
            <a:spAutoFit/>
          </a:bodyPr>
          <a:lstStyle/>
          <a:p>
            <a:pPr>
              <a:lnSpc>
                <a:spcPct val="130000"/>
              </a:lnSpc>
            </a:pPr>
            <a:r>
              <a:rPr lang="zh-CN" altLang="en-US" sz="2400" b="1" dirty="0">
                <a:solidFill>
                  <a:srgbClr val="002B41"/>
                </a:solidFill>
                <a:latin typeface="微软雅黑" panose="020B0503020204020204" pitchFamily="34" charset="-122"/>
                <a:ea typeface="微软雅黑" panose="020B0503020204020204" pitchFamily="34" charset="-122"/>
              </a:rPr>
              <a:t>确认</a:t>
            </a:r>
            <a:endParaRPr lang="en-US" altLang="zh-CN" sz="2400" dirty="0">
              <a:solidFill>
                <a:srgbClr val="002B41"/>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6695362" y="3325230"/>
            <a:ext cx="841813" cy="525657"/>
          </a:xfrm>
          <a:prstGeom prst="rect">
            <a:avLst/>
          </a:prstGeom>
          <a:noFill/>
        </p:spPr>
        <p:txBody>
          <a:bodyPr wrap="square" rtlCol="0">
            <a:spAutoFit/>
          </a:bodyPr>
          <a:lstStyle/>
          <a:p>
            <a:pPr>
              <a:lnSpc>
                <a:spcPct val="130000"/>
              </a:lnSpc>
            </a:pPr>
            <a:r>
              <a:rPr lang="zh-CN" altLang="en-US" sz="2400" b="1" dirty="0">
                <a:solidFill>
                  <a:srgbClr val="002B41"/>
                </a:solidFill>
                <a:latin typeface="微软雅黑" panose="020B0503020204020204" pitchFamily="34" charset="-122"/>
                <a:ea typeface="微软雅黑" panose="020B0503020204020204" pitchFamily="34" charset="-122"/>
              </a:rPr>
              <a:t>验证</a:t>
            </a:r>
            <a:endParaRPr lang="en-US" altLang="zh-CN" sz="2400" dirty="0">
              <a:solidFill>
                <a:srgbClr val="002B41"/>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nvPicPr>
        <p:blipFill>
          <a:blip r:embed="rId9"/>
          <a:stretch>
            <a:fillRect/>
          </a:stretch>
        </p:blipFill>
        <p:spPr>
          <a:xfrm>
            <a:off x="6313923" y="4657098"/>
            <a:ext cx="1371185" cy="1307899"/>
          </a:xfrm>
          <a:prstGeom prst="rect">
            <a:avLst/>
          </a:prstGeom>
        </p:spPr>
      </p:pic>
      <p:sp>
        <p:nvSpPr>
          <p:cNvPr id="3" name="文本框 2"/>
          <p:cNvSpPr txBox="1"/>
          <p:nvPr/>
        </p:nvSpPr>
        <p:spPr>
          <a:xfrm>
            <a:off x="6278805" y="6110571"/>
            <a:ext cx="1441420" cy="523220"/>
          </a:xfrm>
          <a:prstGeom prst="rect">
            <a:avLst/>
          </a:prstGeom>
          <a:noFill/>
        </p:spPr>
        <p:txBody>
          <a:bodyPr wrap="none" rtlCol="0">
            <a:spAutoFit/>
          </a:bodyPr>
          <a:lstStyle/>
          <a:p>
            <a:pPr algn="ctr"/>
            <a:r>
              <a:rPr lang="zh-CN" altLang="en-US" sz="1400" dirty="0"/>
              <a:t>公司及监察部门</a:t>
            </a:r>
            <a:endParaRPr lang="en-US" altLang="zh-CN" sz="1400" dirty="0"/>
          </a:p>
          <a:p>
            <a:pPr algn="ctr"/>
            <a:r>
              <a:rPr lang="zh-CN" altLang="en-US" sz="1400" dirty="0"/>
              <a:t>的质量检验</a:t>
            </a:r>
          </a:p>
        </p:txBody>
      </p:sp>
      <p:sp>
        <p:nvSpPr>
          <p:cNvPr id="9" name="文本框 8"/>
          <p:cNvSpPr txBox="1"/>
          <p:nvPr/>
        </p:nvSpPr>
        <p:spPr>
          <a:xfrm>
            <a:off x="9753951" y="6203304"/>
            <a:ext cx="1441420" cy="307777"/>
          </a:xfrm>
          <a:prstGeom prst="rect">
            <a:avLst/>
          </a:prstGeom>
          <a:noFill/>
        </p:spPr>
        <p:txBody>
          <a:bodyPr wrap="none" rtlCol="0">
            <a:spAutoFit/>
          </a:bodyPr>
          <a:lstStyle/>
          <a:p>
            <a:r>
              <a:rPr lang="zh-CN" altLang="en-US" sz="1400" dirty="0"/>
              <a:t>客户的使用测试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1000"/>
                                        <p:tgtEl>
                                          <p:spTgt spid="31"/>
                                        </p:tgtEl>
                                      </p:cBhvr>
                                    </p:animEffect>
                                    <p:anim calcmode="lin" valueType="num">
                                      <p:cBhvr>
                                        <p:cTn id="20" dur="1000" fill="hold"/>
                                        <p:tgtEl>
                                          <p:spTgt spid="31"/>
                                        </p:tgtEl>
                                        <p:attrNameLst>
                                          <p:attrName>ppt_x</p:attrName>
                                        </p:attrNameLst>
                                      </p:cBhvr>
                                      <p:tavLst>
                                        <p:tav tm="0">
                                          <p:val>
                                            <p:strVal val="#ppt_x"/>
                                          </p:val>
                                        </p:tav>
                                        <p:tav tm="100000">
                                          <p:val>
                                            <p:strVal val="#ppt_x"/>
                                          </p:val>
                                        </p:tav>
                                      </p:tavLst>
                                    </p:anim>
                                    <p:anim calcmode="lin" valueType="num">
                                      <p:cBhvr>
                                        <p:cTn id="21" dur="1000" fill="hold"/>
                                        <p:tgtEl>
                                          <p:spTgt spid="31"/>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1000"/>
                                        <p:tgtEl>
                                          <p:spTgt spid="22"/>
                                        </p:tgtEl>
                                      </p:cBhvr>
                                    </p:animEffect>
                                    <p:anim calcmode="lin" valueType="num">
                                      <p:cBhvr>
                                        <p:cTn id="25" dur="1000" fill="hold"/>
                                        <p:tgtEl>
                                          <p:spTgt spid="22"/>
                                        </p:tgtEl>
                                        <p:attrNameLst>
                                          <p:attrName>ppt_x</p:attrName>
                                        </p:attrNameLst>
                                      </p:cBhvr>
                                      <p:tavLst>
                                        <p:tav tm="0">
                                          <p:val>
                                            <p:strVal val="#ppt_x"/>
                                          </p:val>
                                        </p:tav>
                                        <p:tav tm="100000">
                                          <p:val>
                                            <p:strVal val="#ppt_x"/>
                                          </p:val>
                                        </p:tav>
                                      </p:tavLst>
                                    </p:anim>
                                    <p:anim calcmode="lin" valueType="num">
                                      <p:cBhvr>
                                        <p:cTn id="26" dur="1000" fill="hold"/>
                                        <p:tgtEl>
                                          <p:spTgt spid="22"/>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1000"/>
                                        <p:tgtEl>
                                          <p:spTgt spid="3"/>
                                        </p:tgtEl>
                                      </p:cBhvr>
                                    </p:animEffect>
                                    <p:anim calcmode="lin" valueType="num">
                                      <p:cBhvr>
                                        <p:cTn id="30" dur="1000" fill="hold"/>
                                        <p:tgtEl>
                                          <p:spTgt spid="3"/>
                                        </p:tgtEl>
                                        <p:attrNameLst>
                                          <p:attrName>ppt_x</p:attrName>
                                        </p:attrNameLst>
                                      </p:cBhvr>
                                      <p:tavLst>
                                        <p:tav tm="0">
                                          <p:val>
                                            <p:strVal val="#ppt_x"/>
                                          </p:val>
                                        </p:tav>
                                        <p:tav tm="100000">
                                          <p:val>
                                            <p:strVal val="#ppt_x"/>
                                          </p:val>
                                        </p:tav>
                                      </p:tavLst>
                                    </p:anim>
                                    <p:anim calcmode="lin" valueType="num">
                                      <p:cBhvr>
                                        <p:cTn id="3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1000"/>
                                        <p:tgtEl>
                                          <p:spTgt spid="14"/>
                                        </p:tgtEl>
                                      </p:cBhvr>
                                    </p:animEffect>
                                    <p:anim calcmode="lin" valueType="num">
                                      <p:cBhvr>
                                        <p:cTn id="37" dur="1000" fill="hold"/>
                                        <p:tgtEl>
                                          <p:spTgt spid="14"/>
                                        </p:tgtEl>
                                        <p:attrNameLst>
                                          <p:attrName>ppt_x</p:attrName>
                                        </p:attrNameLst>
                                      </p:cBhvr>
                                      <p:tavLst>
                                        <p:tav tm="0">
                                          <p:val>
                                            <p:strVal val="#ppt_x"/>
                                          </p:val>
                                        </p:tav>
                                        <p:tav tm="100000">
                                          <p:val>
                                            <p:strVal val="#ppt_x"/>
                                          </p:val>
                                        </p:tav>
                                      </p:tavLst>
                                    </p:anim>
                                    <p:anim calcmode="lin" valueType="num">
                                      <p:cBhvr>
                                        <p:cTn id="38" dur="1000" fill="hold"/>
                                        <p:tgtEl>
                                          <p:spTgt spid="14"/>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1000"/>
                                        <p:tgtEl>
                                          <p:spTgt spid="26"/>
                                        </p:tgtEl>
                                      </p:cBhvr>
                                    </p:animEffect>
                                    <p:anim calcmode="lin" valueType="num">
                                      <p:cBhvr>
                                        <p:cTn id="42" dur="1000" fill="hold"/>
                                        <p:tgtEl>
                                          <p:spTgt spid="26"/>
                                        </p:tgtEl>
                                        <p:attrNameLst>
                                          <p:attrName>ppt_x</p:attrName>
                                        </p:attrNameLst>
                                      </p:cBhvr>
                                      <p:tavLst>
                                        <p:tav tm="0">
                                          <p:val>
                                            <p:strVal val="#ppt_x"/>
                                          </p:val>
                                        </p:tav>
                                        <p:tav tm="100000">
                                          <p:val>
                                            <p:strVal val="#ppt_x"/>
                                          </p:val>
                                        </p:tav>
                                      </p:tavLst>
                                    </p:anim>
                                    <p:anim calcmode="lin" valueType="num">
                                      <p:cBhvr>
                                        <p:cTn id="43" dur="1000" fill="hold"/>
                                        <p:tgtEl>
                                          <p:spTgt spid="26"/>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nodePh="1">
                                  <p:stCondLst>
                                    <p:cond delay="0"/>
                                  </p:stCondLst>
                                  <p:endCondLst>
                                    <p:cond evt="begin" delay="0">
                                      <p:tn val="44"/>
                                    </p:cond>
                                  </p:endCondLst>
                                  <p:childTnLst>
                                    <p:set>
                                      <p:cBhvr>
                                        <p:cTn id="45" dur="1" fill="hold">
                                          <p:stCondLst>
                                            <p:cond delay="0"/>
                                          </p:stCondLst>
                                        </p:cTn>
                                        <p:tgtEl>
                                          <p:spTgt spid="21"/>
                                        </p:tgtEl>
                                        <p:attrNameLst>
                                          <p:attrName>style.visibility</p:attrName>
                                        </p:attrNameLst>
                                      </p:cBhvr>
                                      <p:to>
                                        <p:strVal val="visible"/>
                                      </p:to>
                                    </p:set>
                                    <p:animEffect transition="in" filter="fade">
                                      <p:cBhvr>
                                        <p:cTn id="46" dur="1000"/>
                                        <p:tgtEl>
                                          <p:spTgt spid="21"/>
                                        </p:tgtEl>
                                      </p:cBhvr>
                                    </p:animEffect>
                                    <p:anim calcmode="lin" valueType="num">
                                      <p:cBhvr>
                                        <p:cTn id="47" dur="1000" fill="hold"/>
                                        <p:tgtEl>
                                          <p:spTgt spid="21"/>
                                        </p:tgtEl>
                                        <p:attrNameLst>
                                          <p:attrName>ppt_x</p:attrName>
                                        </p:attrNameLst>
                                      </p:cBhvr>
                                      <p:tavLst>
                                        <p:tav tm="0">
                                          <p:val>
                                            <p:strVal val="#ppt_x"/>
                                          </p:val>
                                        </p:tav>
                                        <p:tav tm="100000">
                                          <p:val>
                                            <p:strVal val="#ppt_x"/>
                                          </p:val>
                                        </p:tav>
                                      </p:tavLst>
                                    </p:anim>
                                    <p:anim calcmode="lin" valueType="num">
                                      <p:cBhvr>
                                        <p:cTn id="48" dur="1000" fill="hold"/>
                                        <p:tgtEl>
                                          <p:spTgt spid="21"/>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1000"/>
                                        <p:tgtEl>
                                          <p:spTgt spid="30"/>
                                        </p:tgtEl>
                                      </p:cBhvr>
                                    </p:animEffect>
                                    <p:anim calcmode="lin" valueType="num">
                                      <p:cBhvr>
                                        <p:cTn id="52" dur="1000" fill="hold"/>
                                        <p:tgtEl>
                                          <p:spTgt spid="30"/>
                                        </p:tgtEl>
                                        <p:attrNameLst>
                                          <p:attrName>ppt_x</p:attrName>
                                        </p:attrNameLst>
                                      </p:cBhvr>
                                      <p:tavLst>
                                        <p:tav tm="0">
                                          <p:val>
                                            <p:strVal val="#ppt_x"/>
                                          </p:val>
                                        </p:tav>
                                        <p:tav tm="100000">
                                          <p:val>
                                            <p:strVal val="#ppt_x"/>
                                          </p:val>
                                        </p:tav>
                                      </p:tavLst>
                                    </p:anim>
                                    <p:anim calcmode="lin" valueType="num">
                                      <p:cBhvr>
                                        <p:cTn id="53" dur="1000" fill="hold"/>
                                        <p:tgtEl>
                                          <p:spTgt spid="30"/>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fade">
                                      <p:cBhvr>
                                        <p:cTn id="56" dur="1000"/>
                                        <p:tgtEl>
                                          <p:spTgt spid="9"/>
                                        </p:tgtEl>
                                      </p:cBhvr>
                                    </p:animEffect>
                                    <p:anim calcmode="lin" valueType="num">
                                      <p:cBhvr>
                                        <p:cTn id="57" dur="1000" fill="hold"/>
                                        <p:tgtEl>
                                          <p:spTgt spid="9"/>
                                        </p:tgtEl>
                                        <p:attrNameLst>
                                          <p:attrName>ppt_x</p:attrName>
                                        </p:attrNameLst>
                                      </p:cBhvr>
                                      <p:tavLst>
                                        <p:tav tm="0">
                                          <p:val>
                                            <p:strVal val="#ppt_x"/>
                                          </p:val>
                                        </p:tav>
                                        <p:tav tm="100000">
                                          <p:val>
                                            <p:strVal val="#ppt_x"/>
                                          </p:val>
                                        </p:tav>
                                      </p:tavLst>
                                    </p:anim>
                                    <p:anim calcmode="lin" valueType="num">
                                      <p:cBhvr>
                                        <p:cTn id="5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30" grpId="0"/>
      <p:bldP spid="31" grpId="0"/>
      <p:bldP spid="3"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6"/>
          <p:cNvSpPr txBox="1"/>
          <p:nvPr/>
        </p:nvSpPr>
        <p:spPr>
          <a:xfrm>
            <a:off x="443585" y="173615"/>
            <a:ext cx="2749471" cy="400110"/>
          </a:xfrm>
          <a:prstGeom prst="rect">
            <a:avLst/>
          </a:prstGeom>
          <a:noFill/>
        </p:spPr>
        <p:txBody>
          <a:bodyPr wrap="none" rtlCol="0">
            <a:spAutoFit/>
          </a:bodyPr>
          <a:lstStyle/>
          <a:p>
            <a:r>
              <a:rPr lang="zh-CN" altLang="en-US" sz="2000" dirty="0">
                <a:solidFill>
                  <a:srgbClr val="002B41"/>
                </a:solidFill>
                <a:latin typeface="微软雅黑" panose="020B0503020204020204" pitchFamily="34" charset="-122"/>
                <a:ea typeface="微软雅黑" panose="020B0503020204020204" pitchFamily="34" charset="-122"/>
              </a:rPr>
              <a:t>什么是软件检验和验证</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5" name="Freeform 5"/>
          <p:cNvSpPr/>
          <p:nvPr/>
        </p:nvSpPr>
        <p:spPr bwMode="auto">
          <a:xfrm>
            <a:off x="4376084" y="4231473"/>
            <a:ext cx="2462967" cy="1943318"/>
          </a:xfrm>
          <a:custGeom>
            <a:avLst/>
            <a:gdLst>
              <a:gd name="T0" fmla="*/ 134 w 608"/>
              <a:gd name="T1" fmla="*/ 0 h 480"/>
              <a:gd name="T2" fmla="*/ 136 w 608"/>
              <a:gd name="T3" fmla="*/ 2 h 480"/>
              <a:gd name="T4" fmla="*/ 118 w 608"/>
              <a:gd name="T5" fmla="*/ 78 h 480"/>
              <a:gd name="T6" fmla="*/ 91 w 608"/>
              <a:gd name="T7" fmla="*/ 291 h 480"/>
              <a:gd name="T8" fmla="*/ 317 w 608"/>
              <a:gd name="T9" fmla="*/ 355 h 480"/>
              <a:gd name="T10" fmla="*/ 482 w 608"/>
              <a:gd name="T11" fmla="*/ 187 h 480"/>
              <a:gd name="T12" fmla="*/ 512 w 608"/>
              <a:gd name="T13" fmla="*/ 128 h 480"/>
              <a:gd name="T14" fmla="*/ 473 w 608"/>
              <a:gd name="T15" fmla="*/ 115 h 480"/>
              <a:gd name="T16" fmla="*/ 576 w 608"/>
              <a:gd name="T17" fmla="*/ 20 h 480"/>
              <a:gd name="T18" fmla="*/ 608 w 608"/>
              <a:gd name="T19" fmla="*/ 154 h 480"/>
              <a:gd name="T20" fmla="*/ 603 w 608"/>
              <a:gd name="T21" fmla="*/ 155 h 480"/>
              <a:gd name="T22" fmla="*/ 546 w 608"/>
              <a:gd name="T23" fmla="*/ 183 h 480"/>
              <a:gd name="T24" fmla="*/ 355 w 608"/>
              <a:gd name="T25" fmla="*/ 397 h 480"/>
              <a:gd name="T26" fmla="*/ 7 w 608"/>
              <a:gd name="T27" fmla="*/ 211 h 480"/>
              <a:gd name="T28" fmla="*/ 134 w 608"/>
              <a:gd name="T29" fmla="*/ 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8" h="480">
                <a:moveTo>
                  <a:pt x="134" y="0"/>
                </a:moveTo>
                <a:cubicBezTo>
                  <a:pt x="135" y="1"/>
                  <a:pt x="136" y="2"/>
                  <a:pt x="136" y="2"/>
                </a:cubicBezTo>
                <a:cubicBezTo>
                  <a:pt x="148" y="32"/>
                  <a:pt x="147" y="53"/>
                  <a:pt x="118" y="78"/>
                </a:cubicBezTo>
                <a:cubicBezTo>
                  <a:pt x="53" y="133"/>
                  <a:pt x="45" y="224"/>
                  <a:pt x="91" y="291"/>
                </a:cubicBezTo>
                <a:cubicBezTo>
                  <a:pt x="144" y="367"/>
                  <a:pt x="237" y="394"/>
                  <a:pt x="317" y="355"/>
                </a:cubicBezTo>
                <a:cubicBezTo>
                  <a:pt x="392" y="319"/>
                  <a:pt x="443" y="258"/>
                  <a:pt x="482" y="187"/>
                </a:cubicBezTo>
                <a:cubicBezTo>
                  <a:pt x="492" y="168"/>
                  <a:pt x="501" y="149"/>
                  <a:pt x="512" y="128"/>
                </a:cubicBezTo>
                <a:cubicBezTo>
                  <a:pt x="498" y="123"/>
                  <a:pt x="487" y="120"/>
                  <a:pt x="473" y="115"/>
                </a:cubicBezTo>
                <a:cubicBezTo>
                  <a:pt x="507" y="83"/>
                  <a:pt x="540" y="53"/>
                  <a:pt x="576" y="20"/>
                </a:cubicBezTo>
                <a:cubicBezTo>
                  <a:pt x="587" y="68"/>
                  <a:pt x="598" y="111"/>
                  <a:pt x="608" y="154"/>
                </a:cubicBezTo>
                <a:cubicBezTo>
                  <a:pt x="604" y="155"/>
                  <a:pt x="603" y="156"/>
                  <a:pt x="603" y="155"/>
                </a:cubicBezTo>
                <a:cubicBezTo>
                  <a:pt x="563" y="146"/>
                  <a:pt x="564" y="146"/>
                  <a:pt x="546" y="183"/>
                </a:cubicBezTo>
                <a:cubicBezTo>
                  <a:pt x="503" y="273"/>
                  <a:pt x="443" y="348"/>
                  <a:pt x="355" y="397"/>
                </a:cubicBezTo>
                <a:cubicBezTo>
                  <a:pt x="206" y="480"/>
                  <a:pt x="20" y="381"/>
                  <a:pt x="7" y="211"/>
                </a:cubicBezTo>
                <a:cubicBezTo>
                  <a:pt x="0" y="130"/>
                  <a:pt x="63" y="26"/>
                  <a:pt x="134" y="0"/>
                </a:cubicBez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6" name="Freeform 6"/>
          <p:cNvSpPr/>
          <p:nvPr/>
        </p:nvSpPr>
        <p:spPr bwMode="auto">
          <a:xfrm>
            <a:off x="5335933" y="3778390"/>
            <a:ext cx="2377075" cy="2164490"/>
          </a:xfrm>
          <a:custGeom>
            <a:avLst/>
            <a:gdLst>
              <a:gd name="T0" fmla="*/ 0 w 587"/>
              <a:gd name="T1" fmla="*/ 91 h 535"/>
              <a:gd name="T2" fmla="*/ 98 w 587"/>
              <a:gd name="T3" fmla="*/ 0 h 535"/>
              <a:gd name="T4" fmla="*/ 104 w 587"/>
              <a:gd name="T5" fmla="*/ 5 h 535"/>
              <a:gd name="T6" fmla="*/ 150 w 587"/>
              <a:gd name="T7" fmla="*/ 36 h 535"/>
              <a:gd name="T8" fmla="*/ 411 w 587"/>
              <a:gd name="T9" fmla="*/ 79 h 535"/>
              <a:gd name="T10" fmla="*/ 478 w 587"/>
              <a:gd name="T11" fmla="*/ 466 h 535"/>
              <a:gd name="T12" fmla="*/ 245 w 587"/>
              <a:gd name="T13" fmla="*/ 506 h 535"/>
              <a:gd name="T14" fmla="*/ 216 w 587"/>
              <a:gd name="T15" fmla="*/ 493 h 535"/>
              <a:gd name="T16" fmla="*/ 203 w 587"/>
              <a:gd name="T17" fmla="*/ 484 h 535"/>
              <a:gd name="T18" fmla="*/ 237 w 587"/>
              <a:gd name="T19" fmla="*/ 451 h 535"/>
              <a:gd name="T20" fmla="*/ 255 w 587"/>
              <a:gd name="T21" fmla="*/ 452 h 535"/>
              <a:gd name="T22" fmla="*/ 349 w 587"/>
              <a:gd name="T23" fmla="*/ 466 h 535"/>
              <a:gd name="T24" fmla="*/ 490 w 587"/>
              <a:gd name="T25" fmla="*/ 248 h 535"/>
              <a:gd name="T26" fmla="*/ 358 w 587"/>
              <a:gd name="T27" fmla="*/ 116 h 535"/>
              <a:gd name="T28" fmla="*/ 137 w 587"/>
              <a:gd name="T29" fmla="*/ 92 h 535"/>
              <a:gd name="T30" fmla="*/ 127 w 587"/>
              <a:gd name="T31" fmla="*/ 95 h 535"/>
              <a:gd name="T32" fmla="*/ 131 w 587"/>
              <a:gd name="T33" fmla="*/ 131 h 535"/>
              <a:gd name="T34" fmla="*/ 0 w 587"/>
              <a:gd name="T35" fmla="*/ 91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7" h="535">
                <a:moveTo>
                  <a:pt x="0" y="91"/>
                </a:moveTo>
                <a:cubicBezTo>
                  <a:pt x="35" y="59"/>
                  <a:pt x="67" y="29"/>
                  <a:pt x="98" y="0"/>
                </a:cubicBezTo>
                <a:cubicBezTo>
                  <a:pt x="101" y="2"/>
                  <a:pt x="103" y="3"/>
                  <a:pt x="104" y="5"/>
                </a:cubicBezTo>
                <a:cubicBezTo>
                  <a:pt x="115" y="38"/>
                  <a:pt x="115" y="39"/>
                  <a:pt x="150" y="36"/>
                </a:cubicBezTo>
                <a:cubicBezTo>
                  <a:pt x="241" y="29"/>
                  <a:pt x="328" y="40"/>
                  <a:pt x="411" y="79"/>
                </a:cubicBezTo>
                <a:cubicBezTo>
                  <a:pt x="584" y="161"/>
                  <a:pt x="587" y="364"/>
                  <a:pt x="478" y="466"/>
                </a:cubicBezTo>
                <a:cubicBezTo>
                  <a:pt x="411" y="529"/>
                  <a:pt x="330" y="535"/>
                  <a:pt x="245" y="506"/>
                </a:cubicBezTo>
                <a:cubicBezTo>
                  <a:pt x="235" y="503"/>
                  <a:pt x="225" y="498"/>
                  <a:pt x="216" y="493"/>
                </a:cubicBezTo>
                <a:cubicBezTo>
                  <a:pt x="211" y="491"/>
                  <a:pt x="208" y="488"/>
                  <a:pt x="203" y="484"/>
                </a:cubicBezTo>
                <a:cubicBezTo>
                  <a:pt x="214" y="472"/>
                  <a:pt x="225" y="460"/>
                  <a:pt x="237" y="451"/>
                </a:cubicBezTo>
                <a:cubicBezTo>
                  <a:pt x="240" y="448"/>
                  <a:pt x="249" y="451"/>
                  <a:pt x="255" y="452"/>
                </a:cubicBezTo>
                <a:cubicBezTo>
                  <a:pt x="286" y="457"/>
                  <a:pt x="318" y="468"/>
                  <a:pt x="349" y="466"/>
                </a:cubicBezTo>
                <a:cubicBezTo>
                  <a:pt x="472" y="455"/>
                  <a:pt x="513" y="330"/>
                  <a:pt x="490" y="248"/>
                </a:cubicBezTo>
                <a:cubicBezTo>
                  <a:pt x="472" y="180"/>
                  <a:pt x="422" y="140"/>
                  <a:pt x="358" y="116"/>
                </a:cubicBezTo>
                <a:cubicBezTo>
                  <a:pt x="286" y="88"/>
                  <a:pt x="213" y="84"/>
                  <a:pt x="137" y="92"/>
                </a:cubicBezTo>
                <a:cubicBezTo>
                  <a:pt x="134" y="93"/>
                  <a:pt x="131" y="94"/>
                  <a:pt x="127" y="95"/>
                </a:cubicBezTo>
                <a:cubicBezTo>
                  <a:pt x="128" y="106"/>
                  <a:pt x="129" y="116"/>
                  <a:pt x="131" y="131"/>
                </a:cubicBezTo>
                <a:cubicBezTo>
                  <a:pt x="87" y="118"/>
                  <a:pt x="46" y="105"/>
                  <a:pt x="0" y="91"/>
                </a:cubicBez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7" name="Freeform 7"/>
          <p:cNvSpPr/>
          <p:nvPr/>
        </p:nvSpPr>
        <p:spPr bwMode="auto">
          <a:xfrm>
            <a:off x="4947269" y="2835721"/>
            <a:ext cx="1911108" cy="2570332"/>
          </a:xfrm>
          <a:custGeom>
            <a:avLst/>
            <a:gdLst>
              <a:gd name="T0" fmla="*/ 226 w 472"/>
              <a:gd name="T1" fmla="*/ 635 h 635"/>
              <a:gd name="T2" fmla="*/ 104 w 472"/>
              <a:gd name="T3" fmla="*/ 597 h 635"/>
              <a:gd name="T4" fmla="*/ 108 w 472"/>
              <a:gd name="T5" fmla="*/ 589 h 635"/>
              <a:gd name="T6" fmla="*/ 108 w 472"/>
              <a:gd name="T7" fmla="*/ 533 h 635"/>
              <a:gd name="T8" fmla="*/ 84 w 472"/>
              <a:gd name="T9" fmla="*/ 502 h 635"/>
              <a:gd name="T10" fmla="*/ 20 w 472"/>
              <a:gd name="T11" fmla="*/ 327 h 635"/>
              <a:gd name="T12" fmla="*/ 177 w 472"/>
              <a:gd name="T13" fmla="*/ 41 h 635"/>
              <a:gd name="T14" fmla="*/ 457 w 472"/>
              <a:gd name="T15" fmla="*/ 181 h 635"/>
              <a:gd name="T16" fmla="*/ 467 w 472"/>
              <a:gd name="T17" fmla="*/ 261 h 635"/>
              <a:gd name="T18" fmla="*/ 414 w 472"/>
              <a:gd name="T19" fmla="*/ 223 h 635"/>
              <a:gd name="T20" fmla="*/ 134 w 472"/>
              <a:gd name="T21" fmla="*/ 121 h 635"/>
              <a:gd name="T22" fmla="*/ 69 w 472"/>
              <a:gd name="T23" fmla="*/ 306 h 635"/>
              <a:gd name="T24" fmla="*/ 123 w 472"/>
              <a:gd name="T25" fmla="*/ 459 h 635"/>
              <a:gd name="T26" fmla="*/ 154 w 472"/>
              <a:gd name="T27" fmla="*/ 508 h 635"/>
              <a:gd name="T28" fmla="*/ 183 w 472"/>
              <a:gd name="T29" fmla="*/ 516 h 635"/>
              <a:gd name="T30" fmla="*/ 206 w 472"/>
              <a:gd name="T31" fmla="*/ 528 h 635"/>
              <a:gd name="T32" fmla="*/ 222 w 472"/>
              <a:gd name="T33" fmla="*/ 610 h 635"/>
              <a:gd name="T34" fmla="*/ 226 w 472"/>
              <a:gd name="T35" fmla="*/ 635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2" h="635">
                <a:moveTo>
                  <a:pt x="226" y="635"/>
                </a:moveTo>
                <a:cubicBezTo>
                  <a:pt x="183" y="622"/>
                  <a:pt x="144" y="609"/>
                  <a:pt x="104" y="597"/>
                </a:cubicBezTo>
                <a:cubicBezTo>
                  <a:pt x="106" y="593"/>
                  <a:pt x="107" y="590"/>
                  <a:pt x="108" y="589"/>
                </a:cubicBezTo>
                <a:cubicBezTo>
                  <a:pt x="131" y="566"/>
                  <a:pt x="131" y="557"/>
                  <a:pt x="108" y="533"/>
                </a:cubicBezTo>
                <a:cubicBezTo>
                  <a:pt x="99" y="524"/>
                  <a:pt x="90" y="514"/>
                  <a:pt x="84" y="502"/>
                </a:cubicBezTo>
                <a:cubicBezTo>
                  <a:pt x="57" y="446"/>
                  <a:pt x="29" y="390"/>
                  <a:pt x="20" y="327"/>
                </a:cubicBezTo>
                <a:cubicBezTo>
                  <a:pt x="0" y="194"/>
                  <a:pt x="49" y="86"/>
                  <a:pt x="177" y="41"/>
                </a:cubicBezTo>
                <a:cubicBezTo>
                  <a:pt x="294" y="0"/>
                  <a:pt x="418" y="62"/>
                  <a:pt x="457" y="181"/>
                </a:cubicBezTo>
                <a:cubicBezTo>
                  <a:pt x="465" y="207"/>
                  <a:pt x="472" y="233"/>
                  <a:pt x="467" y="261"/>
                </a:cubicBezTo>
                <a:cubicBezTo>
                  <a:pt x="432" y="263"/>
                  <a:pt x="421" y="253"/>
                  <a:pt x="414" y="223"/>
                </a:cubicBezTo>
                <a:cubicBezTo>
                  <a:pt x="383" y="75"/>
                  <a:pt x="235" y="44"/>
                  <a:pt x="134" y="121"/>
                </a:cubicBezTo>
                <a:cubicBezTo>
                  <a:pt x="73" y="169"/>
                  <a:pt x="62" y="235"/>
                  <a:pt x="69" y="306"/>
                </a:cubicBezTo>
                <a:cubicBezTo>
                  <a:pt x="75" y="361"/>
                  <a:pt x="98" y="411"/>
                  <a:pt x="123" y="459"/>
                </a:cubicBezTo>
                <a:cubicBezTo>
                  <a:pt x="131" y="477"/>
                  <a:pt x="143" y="493"/>
                  <a:pt x="154" y="508"/>
                </a:cubicBezTo>
                <a:cubicBezTo>
                  <a:pt x="161" y="518"/>
                  <a:pt x="170" y="523"/>
                  <a:pt x="183" y="516"/>
                </a:cubicBezTo>
                <a:cubicBezTo>
                  <a:pt x="200" y="506"/>
                  <a:pt x="203" y="509"/>
                  <a:pt x="206" y="528"/>
                </a:cubicBezTo>
                <a:cubicBezTo>
                  <a:pt x="211" y="555"/>
                  <a:pt x="217" y="582"/>
                  <a:pt x="222" y="610"/>
                </a:cubicBezTo>
                <a:cubicBezTo>
                  <a:pt x="223" y="617"/>
                  <a:pt x="224" y="624"/>
                  <a:pt x="226" y="635"/>
                </a:cubicBez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11" name="TextBox 76"/>
          <p:cNvSpPr txBox="1"/>
          <p:nvPr/>
        </p:nvSpPr>
        <p:spPr>
          <a:xfrm>
            <a:off x="1118276" y="1360454"/>
            <a:ext cx="2704207" cy="400110"/>
          </a:xfrm>
          <a:prstGeom prst="rect">
            <a:avLst/>
          </a:prstGeom>
          <a:noFill/>
        </p:spPr>
        <p:txBody>
          <a:bodyPr wrap="square" rtlCol="0">
            <a:spAutoFit/>
          </a:bodyPr>
          <a:lstStyle/>
          <a:p>
            <a:pPr algn="ctr"/>
            <a:r>
              <a:rPr lang="zh-CN" altLang="en-US" sz="2000" dirty="0">
                <a:solidFill>
                  <a:srgbClr val="002B41"/>
                </a:solidFill>
                <a:latin typeface="微软雅黑" panose="020B0503020204020204" pitchFamily="34" charset="-122"/>
                <a:ea typeface="微软雅黑" panose="020B0503020204020204" pitchFamily="34" charset="-122"/>
              </a:rPr>
              <a:t>验证</a:t>
            </a:r>
            <a:r>
              <a:rPr lang="en-US" altLang="zh-CN" sz="2000" dirty="0">
                <a:solidFill>
                  <a:srgbClr val="002B41"/>
                </a:solidFill>
                <a:latin typeface="微软雅黑" panose="020B0503020204020204" pitchFamily="34" charset="-122"/>
                <a:ea typeface="微软雅黑" panose="020B0503020204020204" pitchFamily="34" charset="-122"/>
              </a:rPr>
              <a:t>(Verification)</a:t>
            </a:r>
            <a:endParaRPr lang="zh-CN" altLang="en-US" sz="2000" dirty="0">
              <a:solidFill>
                <a:srgbClr val="002B41"/>
              </a:solidFill>
              <a:latin typeface="微软雅黑" panose="020B0503020204020204" pitchFamily="34" charset="-122"/>
              <a:ea typeface="微软雅黑" panose="020B0503020204020204" pitchFamily="34" charset="-122"/>
            </a:endParaRPr>
          </a:p>
        </p:txBody>
      </p:sp>
      <p:sp>
        <p:nvSpPr>
          <p:cNvPr id="15" name="TextBox 76"/>
          <p:cNvSpPr txBox="1"/>
          <p:nvPr/>
        </p:nvSpPr>
        <p:spPr>
          <a:xfrm>
            <a:off x="7465049" y="1360454"/>
            <a:ext cx="2704207" cy="400110"/>
          </a:xfrm>
          <a:prstGeom prst="rect">
            <a:avLst/>
          </a:prstGeom>
          <a:noFill/>
        </p:spPr>
        <p:txBody>
          <a:bodyPr wrap="square" rtlCol="0">
            <a:spAutoFit/>
          </a:bodyPr>
          <a:lstStyle/>
          <a:p>
            <a:pPr algn="ctr"/>
            <a:r>
              <a:rPr lang="zh-CN" altLang="en-US" sz="2000" dirty="0">
                <a:solidFill>
                  <a:srgbClr val="002B41"/>
                </a:solidFill>
                <a:latin typeface="微软雅黑" panose="020B0503020204020204" pitchFamily="34" charset="-122"/>
                <a:ea typeface="微软雅黑" panose="020B0503020204020204" pitchFamily="34" charset="-122"/>
              </a:rPr>
              <a:t>确认</a:t>
            </a:r>
            <a:r>
              <a:rPr lang="en-US" altLang="zh-CN" sz="2000" dirty="0">
                <a:solidFill>
                  <a:srgbClr val="002B41"/>
                </a:solidFill>
                <a:latin typeface="微软雅黑" panose="020B0503020204020204" pitchFamily="34" charset="-122"/>
                <a:ea typeface="微软雅黑" panose="020B0503020204020204" pitchFamily="34" charset="-122"/>
              </a:rPr>
              <a:t>(Validation)</a:t>
            </a:r>
            <a:endParaRPr lang="zh-CN" altLang="en-US" sz="2000" dirty="0">
              <a:solidFill>
                <a:srgbClr val="002B41"/>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854015" y="2114906"/>
            <a:ext cx="3352225" cy="2613023"/>
          </a:xfrm>
          <a:prstGeom prst="rect">
            <a:avLst/>
          </a:prstGeom>
          <a:noFill/>
        </p:spPr>
        <p:txBody>
          <a:bodyPr wrap="square" rtlCol="0">
            <a:spAutoFit/>
          </a:bodyPr>
          <a:lstStyle/>
          <a:p>
            <a:pPr marL="285750" indent="-285750">
              <a:lnSpc>
                <a:spcPct val="130000"/>
              </a:lnSpc>
              <a:buFont typeface="Wingdings" panose="05000000000000000000" pitchFamily="2" charset="2"/>
              <a:buChar char="l"/>
            </a:pPr>
            <a:r>
              <a:rPr lang="zh-CN" altLang="en-US" sz="1400" dirty="0">
                <a:solidFill>
                  <a:srgbClr val="002B41"/>
                </a:solidFill>
                <a:latin typeface="微软雅黑" panose="020B0503020204020204" pitchFamily="34" charset="-122"/>
                <a:ea typeface="微软雅黑" panose="020B0503020204020204" pitchFamily="34" charset="-122"/>
              </a:rPr>
              <a:t>检验软件是否已正确地实现了产品规格书所定义的系统功能和特性。</a:t>
            </a:r>
            <a:endParaRPr lang="en-US" altLang="zh-CN" sz="1400" dirty="0">
              <a:solidFill>
                <a:srgbClr val="002B41"/>
              </a:solidFill>
              <a:latin typeface="微软雅黑" panose="020B0503020204020204" pitchFamily="34" charset="-122"/>
              <a:ea typeface="微软雅黑" panose="020B0503020204020204" pitchFamily="34" charset="-122"/>
            </a:endParaRPr>
          </a:p>
          <a:p>
            <a:pPr marL="285750" indent="-285750">
              <a:lnSpc>
                <a:spcPct val="130000"/>
              </a:lnSpc>
              <a:buFont typeface="Wingdings" panose="05000000000000000000" pitchFamily="2" charset="2"/>
              <a:buChar char="l"/>
            </a:pPr>
            <a:endParaRPr lang="zh-CN" altLang="en-US" sz="1400" dirty="0">
              <a:solidFill>
                <a:srgbClr val="002B41"/>
              </a:solidFill>
              <a:latin typeface="微软雅黑" panose="020B0503020204020204" pitchFamily="34" charset="-122"/>
              <a:ea typeface="微软雅黑" panose="020B0503020204020204" pitchFamily="34" charset="-122"/>
            </a:endParaRPr>
          </a:p>
          <a:p>
            <a:pPr marL="285750" indent="-285750">
              <a:lnSpc>
                <a:spcPct val="130000"/>
              </a:lnSpc>
              <a:buFont typeface="Wingdings" panose="05000000000000000000" pitchFamily="2" charset="2"/>
              <a:buChar char="l"/>
            </a:pPr>
            <a:r>
              <a:rPr lang="zh-CN" altLang="en-US" sz="1400" dirty="0">
                <a:solidFill>
                  <a:srgbClr val="002B41"/>
                </a:solidFill>
                <a:latin typeface="微软雅黑" panose="020B0503020204020204" pitchFamily="34" charset="-122"/>
                <a:ea typeface="微软雅黑" panose="020B0503020204020204" pitchFamily="34" charset="-122"/>
              </a:rPr>
              <a:t>提供证据来表明软件相关产品与所有生命周期活动的要求相一致。</a:t>
            </a:r>
            <a:endParaRPr lang="en-US" altLang="zh-CN" sz="1400" dirty="0">
              <a:solidFill>
                <a:srgbClr val="002B41"/>
              </a:solidFill>
              <a:latin typeface="微软雅黑" panose="020B0503020204020204" pitchFamily="34" charset="-122"/>
              <a:ea typeface="微软雅黑" panose="020B0503020204020204" pitchFamily="34" charset="-122"/>
            </a:endParaRPr>
          </a:p>
          <a:p>
            <a:pPr marL="285750" indent="-285750">
              <a:lnSpc>
                <a:spcPct val="130000"/>
              </a:lnSpc>
              <a:buFont typeface="Wingdings" panose="05000000000000000000" pitchFamily="2" charset="2"/>
              <a:buChar char="l"/>
            </a:pPr>
            <a:endParaRPr lang="zh-CN" altLang="en-US" sz="1400" dirty="0">
              <a:solidFill>
                <a:srgbClr val="002B41"/>
              </a:solidFill>
              <a:latin typeface="微软雅黑" panose="020B0503020204020204" pitchFamily="34" charset="-122"/>
              <a:ea typeface="微软雅黑" panose="020B0503020204020204" pitchFamily="34" charset="-122"/>
            </a:endParaRPr>
          </a:p>
          <a:p>
            <a:pPr marL="285750" indent="-285750">
              <a:lnSpc>
                <a:spcPct val="130000"/>
              </a:lnSpc>
              <a:buFont typeface="Wingdings" panose="05000000000000000000" pitchFamily="2" charset="2"/>
              <a:buChar char="l"/>
            </a:pPr>
            <a:r>
              <a:rPr lang="zh-CN" altLang="en-US" sz="1400" dirty="0">
                <a:solidFill>
                  <a:srgbClr val="002B41"/>
                </a:solidFill>
                <a:latin typeface="微软雅黑" panose="020B0503020204020204" pitchFamily="34" charset="-122"/>
                <a:ea typeface="微软雅黑" panose="020B0503020204020204" pitchFamily="34" charset="-122"/>
              </a:rPr>
              <a:t>验证为判断每一阶段生命周期活动是否已经完成，及能否启动下一个生命周期活动建立了一个新的基准。</a:t>
            </a:r>
          </a:p>
        </p:txBody>
      </p:sp>
      <p:sp>
        <p:nvSpPr>
          <p:cNvPr id="19" name="文本框 18"/>
          <p:cNvSpPr txBox="1"/>
          <p:nvPr/>
        </p:nvSpPr>
        <p:spPr>
          <a:xfrm>
            <a:off x="7599406" y="2114906"/>
            <a:ext cx="3352225" cy="2332946"/>
          </a:xfrm>
          <a:prstGeom prst="rect">
            <a:avLst/>
          </a:prstGeom>
          <a:noFill/>
        </p:spPr>
        <p:txBody>
          <a:bodyPr wrap="square" rtlCol="0">
            <a:spAutoFit/>
          </a:bodyPr>
          <a:lstStyle/>
          <a:p>
            <a:pPr marL="285750" indent="-285750">
              <a:lnSpc>
                <a:spcPct val="130000"/>
              </a:lnSpc>
              <a:buFont typeface="Wingdings" panose="05000000000000000000" pitchFamily="2" charset="2"/>
              <a:buChar char="l"/>
            </a:pPr>
            <a:r>
              <a:rPr lang="zh-CN" altLang="en-US" sz="1400" dirty="0">
                <a:solidFill>
                  <a:srgbClr val="002B41"/>
                </a:solidFill>
                <a:latin typeface="微软雅黑" panose="020B0503020204020204" pitchFamily="34" charset="-122"/>
                <a:ea typeface="微软雅黑" panose="020B0503020204020204" pitchFamily="34" charset="-122"/>
              </a:rPr>
              <a:t>包含一系列保证所生产的软件能够追溯到用户需求的活动。</a:t>
            </a:r>
            <a:endParaRPr lang="en-US" altLang="zh-CN" sz="1400" dirty="0">
              <a:solidFill>
                <a:srgbClr val="002B41"/>
              </a:solidFill>
              <a:latin typeface="微软雅黑" panose="020B0503020204020204" pitchFamily="34" charset="-122"/>
              <a:ea typeface="微软雅黑" panose="020B0503020204020204" pitchFamily="34" charset="-122"/>
            </a:endParaRPr>
          </a:p>
          <a:p>
            <a:pPr marL="285750" indent="-285750">
              <a:lnSpc>
                <a:spcPct val="130000"/>
              </a:lnSpc>
              <a:buFont typeface="Wingdings" panose="05000000000000000000" pitchFamily="2" charset="2"/>
              <a:buChar char="l"/>
            </a:pPr>
            <a:endParaRPr lang="en-US" altLang="zh-CN" sz="1400" dirty="0">
              <a:solidFill>
                <a:srgbClr val="002B41"/>
              </a:solidFill>
              <a:latin typeface="微软雅黑" panose="020B0503020204020204" pitchFamily="34" charset="-122"/>
              <a:ea typeface="微软雅黑" panose="020B0503020204020204" pitchFamily="34" charset="-122"/>
            </a:endParaRPr>
          </a:p>
          <a:p>
            <a:pPr marL="285750" indent="-285750">
              <a:lnSpc>
                <a:spcPct val="130000"/>
              </a:lnSpc>
              <a:buFont typeface="Wingdings" panose="05000000000000000000" pitchFamily="2" charset="2"/>
              <a:buChar char="l"/>
            </a:pPr>
            <a:r>
              <a:rPr lang="zh-CN" altLang="en-US" sz="1400" dirty="0">
                <a:solidFill>
                  <a:srgbClr val="002B41"/>
                </a:solidFill>
                <a:latin typeface="微软雅黑" panose="020B0503020204020204" pitchFamily="34" charset="-122"/>
                <a:ea typeface="微软雅黑" panose="020B0503020204020204" pitchFamily="34" charset="-122"/>
              </a:rPr>
              <a:t>确认过程要提供证据，来表明软件已经满足客户需求，并解决了相应的问题。</a:t>
            </a:r>
            <a:endParaRPr lang="en-US" altLang="zh-CN" sz="1400" dirty="0">
              <a:solidFill>
                <a:srgbClr val="002B41"/>
              </a:solidFill>
              <a:latin typeface="微软雅黑" panose="020B0503020204020204" pitchFamily="34" charset="-122"/>
              <a:ea typeface="微软雅黑" panose="020B0503020204020204" pitchFamily="34" charset="-122"/>
            </a:endParaRPr>
          </a:p>
          <a:p>
            <a:pPr marL="285750" indent="-285750">
              <a:lnSpc>
                <a:spcPct val="130000"/>
              </a:lnSpc>
              <a:buFont typeface="Wingdings" panose="05000000000000000000" pitchFamily="2" charset="2"/>
              <a:buChar char="l"/>
            </a:pPr>
            <a:endParaRPr lang="en-US" altLang="zh-CN" sz="1400" dirty="0">
              <a:solidFill>
                <a:srgbClr val="002B41"/>
              </a:solidFill>
              <a:latin typeface="微软雅黑" panose="020B0503020204020204" pitchFamily="34" charset="-122"/>
              <a:ea typeface="微软雅黑" panose="020B0503020204020204" pitchFamily="34" charset="-122"/>
            </a:endParaRPr>
          </a:p>
          <a:p>
            <a:pPr marL="285750" indent="-285750">
              <a:lnSpc>
                <a:spcPct val="130000"/>
              </a:lnSpc>
              <a:buFont typeface="Wingdings" panose="05000000000000000000" pitchFamily="2" charset="2"/>
              <a:buChar char="l"/>
            </a:pPr>
            <a:r>
              <a:rPr lang="zh-CN" altLang="en-US" sz="1400" dirty="0">
                <a:solidFill>
                  <a:srgbClr val="002B41"/>
                </a:solidFill>
                <a:latin typeface="微软雅黑" panose="020B0503020204020204" pitchFamily="34" charset="-122"/>
                <a:ea typeface="微软雅黑" panose="020B0503020204020204" pitchFamily="34" charset="-122"/>
              </a:rPr>
              <a:t>一个更准确的说法是</a:t>
            </a:r>
            <a:r>
              <a:rPr lang="zh-CN" altLang="en-US" sz="1400" b="1" dirty="0">
                <a:solidFill>
                  <a:srgbClr val="002B41"/>
                </a:solidFill>
                <a:latin typeface="微软雅黑" panose="020B0503020204020204" pitchFamily="34" charset="-122"/>
                <a:ea typeface="微软雅黑" panose="020B0503020204020204" pitchFamily="34" charset="-122"/>
              </a:rPr>
              <a:t>“有效性确认”</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1000"/>
                                        <p:tgtEl>
                                          <p:spTgt spid="19"/>
                                        </p:tgtEl>
                                      </p:cBhvr>
                                    </p:animEffect>
                                    <p:anim calcmode="lin" valueType="num">
                                      <p:cBhvr>
                                        <p:cTn id="15" dur="1000" fill="hold"/>
                                        <p:tgtEl>
                                          <p:spTgt spid="19"/>
                                        </p:tgtEl>
                                        <p:attrNameLst>
                                          <p:attrName>ppt_x</p:attrName>
                                        </p:attrNameLst>
                                      </p:cBhvr>
                                      <p:tavLst>
                                        <p:tav tm="0">
                                          <p:val>
                                            <p:strVal val="#ppt_x"/>
                                          </p:val>
                                        </p:tav>
                                        <p:tav tm="100000">
                                          <p:val>
                                            <p:strVal val="#ppt_x"/>
                                          </p:val>
                                        </p:tav>
                                      </p:tavLst>
                                    </p:anim>
                                    <p:anim calcmode="lin" valueType="num">
                                      <p:cBhvr>
                                        <p:cTn id="16"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109996" y="3778680"/>
            <a:ext cx="4608313" cy="1477328"/>
          </a:xfrm>
          <a:prstGeom prst="rect">
            <a:avLst/>
          </a:prstGeom>
          <a:noFill/>
        </p:spPr>
        <p:txBody>
          <a:bodyPr wrap="none" lIns="91440" tIns="45720" rIns="91440" bIns="45720">
            <a:spAutoFit/>
          </a:bodyPr>
          <a:lstStyle/>
          <a:p>
            <a:pPr algn="ctr"/>
            <a:r>
              <a:rPr lang="en-US" altLang="zh-CN"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Process-related</a:t>
            </a:r>
          </a:p>
          <a:p>
            <a:r>
              <a:rPr lang="en-US" altLang="zh-CN" sz="36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activities</a:t>
            </a:r>
            <a:endParaRPr lang="zh-CN" altLang="en-US" sz="36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sp>
        <p:nvSpPr>
          <p:cNvPr id="2" name="TextBox 76"/>
          <p:cNvSpPr txBox="1"/>
          <p:nvPr/>
        </p:nvSpPr>
        <p:spPr>
          <a:xfrm>
            <a:off x="443585" y="173615"/>
            <a:ext cx="2036135" cy="400110"/>
          </a:xfrm>
          <a:prstGeom prst="rect">
            <a:avLst/>
          </a:prstGeom>
          <a:noFill/>
        </p:spPr>
        <p:txBody>
          <a:bodyPr wrap="none" rtlCol="0">
            <a:spAutoFit/>
          </a:bodyPr>
          <a:lstStyle/>
          <a:p>
            <a:r>
              <a:rPr lang="en-US" altLang="zh-CN" sz="2000" dirty="0">
                <a:solidFill>
                  <a:srgbClr val="002B41"/>
                </a:solidFill>
                <a:latin typeface="微软雅黑" panose="020B0503020204020204" pitchFamily="34" charset="-122"/>
                <a:ea typeface="微软雅黑" panose="020B0503020204020204" pitchFamily="34" charset="-122"/>
              </a:rPr>
              <a:t>V&amp;V</a:t>
            </a:r>
            <a:r>
              <a:rPr lang="zh-CN" altLang="en-US" sz="2000" dirty="0">
                <a:solidFill>
                  <a:srgbClr val="002B41"/>
                </a:solidFill>
                <a:latin typeface="微软雅黑" panose="020B0503020204020204" pitchFamily="34" charset="-122"/>
                <a:ea typeface="微软雅黑" panose="020B0503020204020204" pitchFamily="34" charset="-122"/>
              </a:rPr>
              <a:t>的直观解释</a:t>
            </a:r>
          </a:p>
        </p:txBody>
      </p:sp>
      <p:sp>
        <p:nvSpPr>
          <p:cNvPr id="3" name="文本框 2"/>
          <p:cNvSpPr txBox="1"/>
          <p:nvPr/>
        </p:nvSpPr>
        <p:spPr>
          <a:xfrm>
            <a:off x="443584" y="507759"/>
            <a:ext cx="3593577" cy="752514"/>
          </a:xfrm>
          <a:prstGeom prst="rect">
            <a:avLst/>
          </a:prstGeom>
          <a:noFill/>
        </p:spPr>
        <p:txBody>
          <a:bodyPr wrap="square" rtlCol="0">
            <a:spAutoFit/>
          </a:bodyPr>
          <a:lstStyle/>
          <a:p>
            <a:pPr>
              <a:lnSpc>
                <a:spcPct val="130000"/>
              </a:lnSpc>
            </a:pPr>
            <a:r>
              <a:rPr lang="zh-CN" altLang="en-US" sz="1100" dirty="0">
                <a:solidFill>
                  <a:srgbClr val="002B41"/>
                </a:solidFill>
                <a:latin typeface="微软雅黑" panose="020B0503020204020204" pitchFamily="34" charset="-122"/>
                <a:ea typeface="微软雅黑" panose="020B0503020204020204" pitchFamily="34" charset="-122"/>
              </a:rPr>
              <a:t>我们是通过正确的方式生产吗？</a:t>
            </a:r>
            <a:endParaRPr lang="en-US" altLang="zh-CN" sz="1100" dirty="0">
              <a:solidFill>
                <a:srgbClr val="002B41"/>
              </a:solidFill>
              <a:latin typeface="微软雅黑" panose="020B0503020204020204" pitchFamily="34" charset="-122"/>
              <a:ea typeface="微软雅黑" panose="020B0503020204020204" pitchFamily="34" charset="-122"/>
            </a:endParaRPr>
          </a:p>
          <a:p>
            <a:pPr>
              <a:lnSpc>
                <a:spcPct val="130000"/>
              </a:lnSpc>
            </a:pPr>
            <a:r>
              <a:rPr lang="en-US" altLang="zh-CN" sz="1100" dirty="0">
                <a:solidFill>
                  <a:srgbClr val="002B41"/>
                </a:solidFill>
                <a:latin typeface="微软雅黑" panose="020B0503020204020204" pitchFamily="34" charset="-122"/>
                <a:ea typeface="微软雅黑" panose="020B0503020204020204" pitchFamily="34" charset="-122"/>
              </a:rPr>
              <a:t>&amp;</a:t>
            </a:r>
          </a:p>
          <a:p>
            <a:pPr>
              <a:lnSpc>
                <a:spcPct val="130000"/>
              </a:lnSpc>
            </a:pPr>
            <a:r>
              <a:rPr lang="zh-CN" altLang="en-US" sz="1100" dirty="0">
                <a:solidFill>
                  <a:srgbClr val="002B41"/>
                </a:solidFill>
                <a:latin typeface="微软雅黑" panose="020B0503020204020204" pitchFamily="34" charset="-122"/>
                <a:ea typeface="微软雅黑" panose="020B0503020204020204" pitchFamily="34" charset="-122"/>
              </a:rPr>
              <a:t>我们生产了正确的产品吗？</a:t>
            </a:r>
            <a:endParaRPr lang="en-US" altLang="zh-CN" sz="1100" dirty="0">
              <a:solidFill>
                <a:srgbClr val="002B41"/>
              </a:solidFill>
              <a:latin typeface="微软雅黑" panose="020B0503020204020204" pitchFamily="34" charset="-122"/>
              <a:ea typeface="微软雅黑" panose="020B0503020204020204" pitchFamily="34" charset="-122"/>
            </a:endParaRP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14" name="图片 13"/>
          <p:cNvPicPr>
            <a:picLocks noChangeAspect="1"/>
          </p:cNvPicPr>
          <p:nvPr/>
        </p:nvPicPr>
        <p:blipFill>
          <a:blip r:embed="rId2"/>
          <a:stretch>
            <a:fillRect/>
          </a:stretch>
        </p:blipFill>
        <p:spPr>
          <a:xfrm>
            <a:off x="2530541" y="1045008"/>
            <a:ext cx="7188922" cy="1394367"/>
          </a:xfrm>
          <a:prstGeom prst="rect">
            <a:avLst/>
          </a:prstGeom>
        </p:spPr>
      </p:pic>
      <p:sp>
        <p:nvSpPr>
          <p:cNvPr id="15" name="矩形 14"/>
          <p:cNvSpPr/>
          <p:nvPr/>
        </p:nvSpPr>
        <p:spPr>
          <a:xfrm>
            <a:off x="634341" y="2685647"/>
            <a:ext cx="3487365" cy="923330"/>
          </a:xfrm>
          <a:prstGeom prst="rect">
            <a:avLst/>
          </a:prstGeom>
          <a:noFill/>
        </p:spPr>
        <p:txBody>
          <a:bodyPr wrap="none" lIns="91440" tIns="45720" rIns="91440" bIns="45720">
            <a:spAutoFit/>
          </a:bodyPr>
          <a:lstStyle/>
          <a:p>
            <a:pPr algn="ctr"/>
            <a:r>
              <a:rPr lang="en-US" altLang="zh-CN" sz="5400" b="1" cap="none" spc="0" dirty="0">
                <a:ln w="22225">
                  <a:solidFill>
                    <a:schemeClr val="accent2"/>
                  </a:solidFill>
                  <a:prstDash val="solid"/>
                </a:ln>
                <a:solidFill>
                  <a:schemeClr val="accent2">
                    <a:lumMod val="40000"/>
                    <a:lumOff val="60000"/>
                  </a:schemeClr>
                </a:solidFill>
                <a:effectLst/>
              </a:rPr>
              <a:t>Verification</a:t>
            </a:r>
            <a:endParaRPr lang="zh-CN" altLang="en-US" sz="5400" b="1" cap="none" spc="0" dirty="0">
              <a:ln w="22225">
                <a:solidFill>
                  <a:schemeClr val="accent2"/>
                </a:solidFill>
                <a:prstDash val="solid"/>
              </a:ln>
              <a:solidFill>
                <a:schemeClr val="accent2">
                  <a:lumMod val="40000"/>
                  <a:lumOff val="60000"/>
                </a:schemeClr>
              </a:solidFill>
              <a:effectLst/>
            </a:endParaRPr>
          </a:p>
        </p:txBody>
      </p:sp>
      <p:sp>
        <p:nvSpPr>
          <p:cNvPr id="16" name="矩形 15"/>
          <p:cNvSpPr/>
          <p:nvPr/>
        </p:nvSpPr>
        <p:spPr>
          <a:xfrm>
            <a:off x="6476646" y="3603486"/>
            <a:ext cx="3097579" cy="923330"/>
          </a:xfrm>
          <a:prstGeom prst="rect">
            <a:avLst/>
          </a:prstGeom>
          <a:noFill/>
        </p:spPr>
        <p:txBody>
          <a:bodyPr wrap="none" lIns="91440" tIns="45720" rIns="91440" bIns="45720">
            <a:spAutoFit/>
          </a:bodyPr>
          <a:lstStyle/>
          <a:p>
            <a:pPr algn="ctr"/>
            <a:r>
              <a:rPr lang="en-US" altLang="zh-CN" sz="5400" b="1" cap="none" spc="0" dirty="0">
                <a:ln w="22225">
                  <a:solidFill>
                    <a:schemeClr val="accent2"/>
                  </a:solidFill>
                  <a:prstDash val="solid"/>
                </a:ln>
                <a:solidFill>
                  <a:schemeClr val="accent2">
                    <a:lumMod val="40000"/>
                    <a:lumOff val="60000"/>
                  </a:schemeClr>
                </a:solidFill>
                <a:effectLst/>
              </a:rPr>
              <a:t>Validation</a:t>
            </a:r>
            <a:endParaRPr lang="zh-CN" altLang="en-US" sz="5400" b="1" cap="none" spc="0" dirty="0">
              <a:ln w="22225">
                <a:solidFill>
                  <a:schemeClr val="accent2"/>
                </a:solidFill>
                <a:prstDash val="solid"/>
              </a:ln>
              <a:solidFill>
                <a:schemeClr val="accent2">
                  <a:lumMod val="40000"/>
                  <a:lumOff val="60000"/>
                </a:schemeClr>
              </a:solidFill>
              <a:effectLst/>
            </a:endParaRPr>
          </a:p>
        </p:txBody>
      </p:sp>
      <p:sp>
        <p:nvSpPr>
          <p:cNvPr id="21" name="矩形 20"/>
          <p:cNvSpPr/>
          <p:nvPr/>
        </p:nvSpPr>
        <p:spPr>
          <a:xfrm>
            <a:off x="6843367" y="4580937"/>
            <a:ext cx="4693271" cy="1477328"/>
          </a:xfrm>
          <a:prstGeom prst="rect">
            <a:avLst/>
          </a:prstGeom>
          <a:noFill/>
        </p:spPr>
        <p:txBody>
          <a:bodyPr wrap="none" lIns="91440" tIns="45720" rIns="91440" bIns="45720">
            <a:spAutoFit/>
          </a:bodyPr>
          <a:lstStyle/>
          <a:p>
            <a:pPr algn="ctr"/>
            <a:r>
              <a:rPr lang="en-US" altLang="zh-CN"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Product-related</a:t>
            </a:r>
          </a:p>
          <a:p>
            <a:pPr algn="ctr"/>
            <a:r>
              <a:rPr lang="en-US" altLang="zh-CN" sz="36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activities</a:t>
            </a:r>
            <a:endParaRPr lang="zh-CN" altLang="en-US" sz="36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p:txBody>
      </p:sp>
      <p:cxnSp>
        <p:nvCxnSpPr>
          <p:cNvPr id="24" name="直接连接符 23"/>
          <p:cNvCxnSpPr/>
          <p:nvPr/>
        </p:nvCxnSpPr>
        <p:spPr>
          <a:xfrm>
            <a:off x="6021489" y="2685647"/>
            <a:ext cx="0" cy="3663395"/>
          </a:xfrm>
          <a:prstGeom prst="line">
            <a:avLst/>
          </a:prstGeom>
        </p:spPr>
        <p:style>
          <a:lnRef idx="1">
            <a:schemeClr val="dk1"/>
          </a:lnRef>
          <a:fillRef idx="0">
            <a:schemeClr val="dk1"/>
          </a:fillRef>
          <a:effectRef idx="0">
            <a:schemeClr val="dk1"/>
          </a:effectRef>
          <a:fontRef idx="minor">
            <a:schemeClr val="tx1"/>
          </a:fontRef>
        </p:style>
      </p:cxnSp>
      <p:sp>
        <p:nvSpPr>
          <p:cNvPr id="30" name="文本框 21"/>
          <p:cNvSpPr txBox="1"/>
          <p:nvPr/>
        </p:nvSpPr>
        <p:spPr>
          <a:xfrm>
            <a:off x="6476646" y="2736835"/>
            <a:ext cx="4506667" cy="8125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rgbClr val="002B41"/>
                </a:solidFill>
                <a:latin typeface="微软雅黑" panose="020B0503020204020204" pitchFamily="34" charset="-122"/>
                <a:ea typeface="微软雅黑" panose="020B0503020204020204" pitchFamily="34" charset="-122"/>
              </a:rPr>
              <a:t>确认的目的是试图去证实我们开发的工程产品是否是客户所期望的那样</a:t>
            </a:r>
            <a:endParaRPr lang="en-US" altLang="zh-CN" dirty="0">
              <a:solidFill>
                <a:srgbClr val="002B41"/>
              </a:solidFill>
              <a:latin typeface="微软雅黑" panose="020B0503020204020204" pitchFamily="34" charset="-122"/>
              <a:ea typeface="微软雅黑" panose="020B0503020204020204" pitchFamily="34" charset="-122"/>
            </a:endParaRPr>
          </a:p>
        </p:txBody>
      </p:sp>
      <p:sp>
        <p:nvSpPr>
          <p:cNvPr id="31" name="文本框 21"/>
          <p:cNvSpPr txBox="1"/>
          <p:nvPr/>
        </p:nvSpPr>
        <p:spPr>
          <a:xfrm>
            <a:off x="634341" y="5425711"/>
            <a:ext cx="4506667" cy="8125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dirty="0">
                <a:solidFill>
                  <a:srgbClr val="002B41"/>
                </a:solidFill>
                <a:latin typeface="微软雅黑" panose="020B0503020204020204" pitchFamily="34" charset="-122"/>
                <a:ea typeface="微软雅黑" panose="020B0503020204020204" pitchFamily="34" charset="-122"/>
              </a:rPr>
              <a:t>验证的目的是保证产品在生产的每个流程都能满足规范和项目的特定需求</a:t>
            </a:r>
            <a:endParaRPr lang="en-US" altLang="zh-CN" dirty="0">
              <a:solidFill>
                <a:srgbClr val="002B4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arn(inVertical)">
                                      <p:cBhvr>
                                        <p:cTn id="7" dur="500"/>
                                        <p:tgtEl>
                                          <p:spTgt spid="2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arn(inVertical)">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barn(inVertical)">
                                      <p:cBhvr>
                                        <p:cTn id="15" dur="500"/>
                                        <p:tgtEl>
                                          <p:spTgt spid="16"/>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barn(inVertical)">
                                      <p:cBhvr>
                                        <p:cTn id="18" dur="500"/>
                                        <p:tgtEl>
                                          <p:spTgt spid="21"/>
                                        </p:tgtEl>
                                      </p:cBhvr>
                                    </p:animEffect>
                                  </p:childTnLst>
                                </p:cTn>
                              </p:par>
                              <p:par>
                                <p:cTn id="19" presetID="16" presetClass="entr" presetSubtype="21" fill="hold"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barn(inVertical)">
                                      <p:cBhvr>
                                        <p:cTn id="21" dur="5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cBhvr additive="base">
                                        <p:cTn id="26" dur="500" fill="hold"/>
                                        <p:tgtEl>
                                          <p:spTgt spid="31"/>
                                        </p:tgtEl>
                                        <p:attrNameLst>
                                          <p:attrName>ppt_x</p:attrName>
                                        </p:attrNameLst>
                                      </p:cBhvr>
                                      <p:tavLst>
                                        <p:tav tm="0">
                                          <p:val>
                                            <p:strVal val="#ppt_x"/>
                                          </p:val>
                                        </p:tav>
                                        <p:tav tm="100000">
                                          <p:val>
                                            <p:strVal val="#ppt_x"/>
                                          </p:val>
                                        </p:tav>
                                      </p:tavLst>
                                    </p:anim>
                                    <p:anim calcmode="lin" valueType="num">
                                      <p:cBhvr additive="base">
                                        <p:cTn id="27"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30"/>
                                        </p:tgtEl>
                                        <p:attrNameLst>
                                          <p:attrName>style.visibility</p:attrName>
                                        </p:attrNameLst>
                                      </p:cBhvr>
                                      <p:to>
                                        <p:strVal val="visible"/>
                                      </p:to>
                                    </p:set>
                                    <p:anim calcmode="lin" valueType="num">
                                      <p:cBhvr additive="base">
                                        <p:cTn id="32" dur="500" fill="hold"/>
                                        <p:tgtEl>
                                          <p:spTgt spid="30"/>
                                        </p:tgtEl>
                                        <p:attrNameLst>
                                          <p:attrName>ppt_x</p:attrName>
                                        </p:attrNameLst>
                                      </p:cBhvr>
                                      <p:tavLst>
                                        <p:tav tm="0">
                                          <p:val>
                                            <p:strVal val="#ppt_x"/>
                                          </p:val>
                                        </p:tav>
                                        <p:tav tm="100000">
                                          <p:val>
                                            <p:strVal val="#ppt_x"/>
                                          </p:val>
                                        </p:tav>
                                      </p:tavLst>
                                    </p:anim>
                                    <p:anim calcmode="lin" valueType="num">
                                      <p:cBhvr additive="base">
                                        <p:cTn id="33"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5" grpId="0"/>
      <p:bldP spid="16" grpId="0"/>
      <p:bldP spid="21" grpId="0"/>
      <p:bldP spid="30" grpId="0"/>
      <p:bldP spid="3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r>
              <a:rPr lang="en-US" altLang="zh-CN" dirty="0"/>
              <a:t>Differences between </a:t>
            </a:r>
            <a:r>
              <a:rPr lang="en-US" dirty="0"/>
              <a:t>Validation &amp; Verification</a:t>
            </a:r>
          </a:p>
        </p:txBody>
      </p:sp>
      <p:sp>
        <p:nvSpPr>
          <p:cNvPr id="3" name="文本占位符 2"/>
          <p:cNvSpPr>
            <a:spLocks noGrp="1"/>
          </p:cNvSpPr>
          <p:nvPr>
            <p:ph type="body" idx="1"/>
          </p:nvPr>
        </p:nvSpPr>
        <p:spPr/>
        <p:txBody>
          <a:bodyPr rtlCol="0"/>
          <a:lstStyle/>
          <a:p>
            <a:r>
              <a:rPr lang="en-US" dirty="0"/>
              <a:t>Validation</a:t>
            </a:r>
          </a:p>
        </p:txBody>
      </p:sp>
      <p:sp>
        <p:nvSpPr>
          <p:cNvPr id="4" name="内容占位符 3"/>
          <p:cNvSpPr>
            <a:spLocks noGrp="1"/>
          </p:cNvSpPr>
          <p:nvPr>
            <p:ph sz="half" idx="2"/>
          </p:nvPr>
        </p:nvSpPr>
        <p:spPr/>
        <p:txBody>
          <a:bodyPr rtlCol="0"/>
          <a:lstStyle/>
          <a:p>
            <a:r>
              <a:rPr lang="en-US" dirty="0"/>
              <a:t>Are we building the right product?</a:t>
            </a:r>
          </a:p>
        </p:txBody>
      </p:sp>
      <p:sp>
        <p:nvSpPr>
          <p:cNvPr id="5" name="文本占位符 4"/>
          <p:cNvSpPr>
            <a:spLocks noGrp="1"/>
          </p:cNvSpPr>
          <p:nvPr>
            <p:ph type="body" sz="quarter" idx="3"/>
          </p:nvPr>
        </p:nvSpPr>
        <p:spPr/>
        <p:txBody>
          <a:bodyPr rtlCol="0"/>
          <a:lstStyle/>
          <a:p>
            <a:r>
              <a:rPr lang="en-US" dirty="0"/>
              <a:t>Verification</a:t>
            </a:r>
          </a:p>
        </p:txBody>
      </p:sp>
      <p:sp>
        <p:nvSpPr>
          <p:cNvPr id="6" name="内容占位符 5"/>
          <p:cNvSpPr>
            <a:spLocks noGrp="1"/>
          </p:cNvSpPr>
          <p:nvPr>
            <p:ph sz="quarter" idx="4"/>
          </p:nvPr>
        </p:nvSpPr>
        <p:spPr/>
        <p:txBody>
          <a:bodyPr rtlCol="0"/>
          <a:lstStyle/>
          <a:p>
            <a:r>
              <a:rPr lang="en-US" dirty="0"/>
              <a:t>Are we building the product right?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1633</TotalTime>
  <Words>2537</Words>
  <Application>Microsoft Office PowerPoint</Application>
  <PresentationFormat>宽屏</PresentationFormat>
  <Paragraphs>257</Paragraphs>
  <Slides>53</Slides>
  <Notes>1</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53</vt:i4>
      </vt:variant>
    </vt:vector>
  </HeadingPairs>
  <TitlesOfParts>
    <vt:vector size="63" baseType="lpstr">
      <vt:lpstr>Zapf Dingbats</vt:lpstr>
      <vt:lpstr>微软雅黑</vt:lpstr>
      <vt:lpstr>Arial</vt:lpstr>
      <vt:lpstr>Calibri</vt:lpstr>
      <vt:lpstr>Calibri Light</vt:lpstr>
      <vt:lpstr>Impact</vt:lpstr>
      <vt:lpstr>Times</vt:lpstr>
      <vt:lpstr>Wingdings</vt:lpstr>
      <vt:lpstr>第一PPT，www.1ppt.com</vt:lpstr>
      <vt:lpstr>Microsoft Word 97 - 2003 Document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Differences between Validation &amp; Verification</vt:lpstr>
      <vt:lpstr>PowerPoint 演示文稿</vt:lpstr>
      <vt:lpstr>PowerPoint 演示文稿</vt:lpstr>
      <vt:lpstr>PowerPoint 演示文稿</vt:lpstr>
      <vt:lpstr>PowerPoint 演示文稿</vt:lpstr>
      <vt:lpstr>PowerPoint 演示文稿</vt:lpstr>
      <vt:lpstr>思考题</vt:lpstr>
      <vt:lpstr>Verification and Validation</vt:lpstr>
      <vt:lpstr>Objectives</vt:lpstr>
      <vt:lpstr>Topics covered</vt:lpstr>
      <vt:lpstr>Verification vs validation</vt:lpstr>
      <vt:lpstr>The V &amp; V process</vt:lpstr>
      <vt:lpstr>V&amp; V goals</vt:lpstr>
      <vt:lpstr>V &amp; V confidence</vt:lpstr>
      <vt:lpstr>Static and dynamic verification</vt:lpstr>
      <vt:lpstr>Static and dynamic V&amp;V</vt:lpstr>
      <vt:lpstr>Program testing</vt:lpstr>
      <vt:lpstr>Types of testing</vt:lpstr>
      <vt:lpstr>Testing and debugging</vt:lpstr>
      <vt:lpstr>The debugging process</vt:lpstr>
      <vt:lpstr>V &amp; V planning</vt:lpstr>
      <vt:lpstr>The V-model of development</vt:lpstr>
      <vt:lpstr>The structure of a software test plan</vt:lpstr>
      <vt:lpstr>The software test plan</vt:lpstr>
      <vt:lpstr>Software inspections</vt:lpstr>
      <vt:lpstr>Inspections and testing</vt:lpstr>
      <vt:lpstr>Program inspections</vt:lpstr>
      <vt:lpstr>Inspection pre-conditions</vt:lpstr>
      <vt:lpstr>The inspection process</vt:lpstr>
      <vt:lpstr>Inspection procedure</vt:lpstr>
      <vt:lpstr>Inspection roles</vt:lpstr>
      <vt:lpstr>Inspection checklists</vt:lpstr>
      <vt:lpstr>Inspection checks 1</vt:lpstr>
      <vt:lpstr>Inspection checks 2</vt:lpstr>
      <vt:lpstr>Automated static analysis</vt:lpstr>
      <vt:lpstr>Static analysis checks</vt:lpstr>
      <vt:lpstr>Stages of static analysis</vt:lpstr>
      <vt:lpstr>Stages of static analysis</vt:lpstr>
      <vt:lpstr>LINT static analysis</vt:lpstr>
      <vt:lpstr>Use of static analysis</vt:lpstr>
      <vt:lpstr>Verification and formal methods</vt:lpstr>
      <vt:lpstr>Cleanroom software development</vt:lpstr>
      <vt:lpstr>The Cleanroom process</vt:lpstr>
      <vt:lpstr>Key points</vt:lpstr>
      <vt:lpstr>Key points</vt:lpstr>
    </vt:vector>
  </TitlesOfParts>
  <Company>http://www.ypppt.com/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简洁几何</dc:title>
  <dc:creator>第一PPT</dc:creator>
  <cp:keywords>www.1ppt.com</cp:keywords>
  <dc:description>http://www.ypppt.com/</dc:description>
  <cp:lastModifiedBy>长海 聂</cp:lastModifiedBy>
  <cp:revision>107</cp:revision>
  <dcterms:created xsi:type="dcterms:W3CDTF">2016-12-09T01:44:00Z</dcterms:created>
  <dcterms:modified xsi:type="dcterms:W3CDTF">2024-09-10T05:40:55Z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2052-11.1.0.11411</vt:lpwstr>
  </property>
  <property fmtid="{D5CDD505-2E9C-101B-9397-08002B2CF9AE}" pid="3" name="ICV">
    <vt:lpwstr>E65B19E3AB5A428BBDB173A04D569594</vt:lpwstr>
  </property>
</Properties>
</file>

<file path=docProps/thumbnail.jpeg>
</file>